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7"/>
  </p:notesMasterIdLst>
  <p:sldIdLst>
    <p:sldId id="281" r:id="rId2"/>
    <p:sldId id="290" r:id="rId3"/>
    <p:sldId id="280" r:id="rId4"/>
    <p:sldId id="279" r:id="rId5"/>
    <p:sldId id="258" r:id="rId6"/>
    <p:sldId id="270" r:id="rId7"/>
    <p:sldId id="282" r:id="rId8"/>
    <p:sldId id="268" r:id="rId9"/>
    <p:sldId id="273" r:id="rId10"/>
    <p:sldId id="287" r:id="rId11"/>
    <p:sldId id="291" r:id="rId12"/>
    <p:sldId id="283" r:id="rId13"/>
    <p:sldId id="274" r:id="rId14"/>
    <p:sldId id="284" r:id="rId15"/>
    <p:sldId id="285" r:id="rId16"/>
  </p:sldIdLst>
  <p:sldSz cx="9144000" cy="6858000" type="screen4x3"/>
  <p:notesSz cx="6858000" cy="9144000"/>
  <p:defaultTextStyle>
    <a:defPPr>
      <a:defRPr lang="en-US"/>
    </a:defPPr>
    <a:lvl1pPr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1pPr>
    <a:lvl2pPr marL="457200"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2pPr>
    <a:lvl3pPr marL="914400"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3pPr>
    <a:lvl4pPr marL="1371600"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4pPr>
    <a:lvl5pPr marL="1828800"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5pPr>
    <a:lvl6pPr marL="2286000" algn="l" defTabSz="457200" rtl="0" eaLnBrk="1" latinLnBrk="0" hangingPunct="1">
      <a:defRPr kern="1200">
        <a:solidFill>
          <a:schemeClr val="tx1"/>
        </a:solidFill>
        <a:latin typeface="Calibri" charset="0"/>
        <a:ea typeface="ＭＳ Ｐゴシック" charset="0"/>
        <a:cs typeface="ＭＳ Ｐゴシック" charset="0"/>
      </a:defRPr>
    </a:lvl6pPr>
    <a:lvl7pPr marL="2743200" algn="l" defTabSz="457200" rtl="0" eaLnBrk="1" latinLnBrk="0" hangingPunct="1">
      <a:defRPr kern="1200">
        <a:solidFill>
          <a:schemeClr val="tx1"/>
        </a:solidFill>
        <a:latin typeface="Calibri" charset="0"/>
        <a:ea typeface="ＭＳ Ｐゴシック" charset="0"/>
        <a:cs typeface="ＭＳ Ｐゴシック" charset="0"/>
      </a:defRPr>
    </a:lvl7pPr>
    <a:lvl8pPr marL="3200400" algn="l" defTabSz="457200" rtl="0" eaLnBrk="1" latinLnBrk="0" hangingPunct="1">
      <a:defRPr kern="1200">
        <a:solidFill>
          <a:schemeClr val="tx1"/>
        </a:solidFill>
        <a:latin typeface="Calibri" charset="0"/>
        <a:ea typeface="ＭＳ Ｐゴシック" charset="0"/>
        <a:cs typeface="ＭＳ Ｐゴシック" charset="0"/>
      </a:defRPr>
    </a:lvl8pPr>
    <a:lvl9pPr marL="3657600" algn="l" defTabSz="457200" rtl="0" eaLnBrk="1" latinLnBrk="0" hangingPunct="1">
      <a:defRPr kern="1200">
        <a:solidFill>
          <a:schemeClr val="tx1"/>
        </a:solidFill>
        <a:latin typeface="Calibri" charset="0"/>
        <a:ea typeface="ＭＳ Ｐゴシック" charset="0"/>
        <a:cs typeface="ＭＳ Ｐゴシック"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BBB59"/>
    <a:srgbClr val="39B0D4"/>
    <a:srgbClr val="727272"/>
    <a:srgbClr val="010000"/>
    <a:srgbClr val="FFA751"/>
    <a:srgbClr val="323232"/>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904"/>
    <p:restoredTop sz="88006" autoAdjust="0"/>
  </p:normalViewPr>
  <p:slideViewPr>
    <p:cSldViewPr snapToGrid="0" snapToObjects="1">
      <p:cViewPr>
        <p:scale>
          <a:sx n="140" d="100"/>
          <a:sy n="140" d="100"/>
        </p:scale>
        <p:origin x="1544" y="584"/>
      </p:cViewPr>
      <p:guideLst>
        <p:guide orient="horz" pos="2160"/>
        <p:guide pos="2880"/>
      </p:guideLst>
    </p:cSldViewPr>
  </p:slideViewPr>
  <p:notesTextViewPr>
    <p:cViewPr>
      <p:scale>
        <a:sx n="100" d="100"/>
        <a:sy n="100" d="100"/>
      </p:scale>
      <p:origin x="0" y="0"/>
    </p:cViewPr>
  </p:notesTextViewPr>
  <p:sorterViewPr>
    <p:cViewPr>
      <p:scale>
        <a:sx n="125" d="100"/>
        <a:sy n="125"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ea typeface="+mn-ea"/>
                <a:cs typeface="+mn-cs"/>
              </a:defRPr>
            </a:lvl1pPr>
          </a:lstStyle>
          <a:p>
            <a:pPr>
              <a:defRPr/>
            </a:pPr>
            <a:fld id="{636AE5B0-70D8-5340-9380-445A6473410C}" type="datetimeFigureOut">
              <a:rPr lang="en-US"/>
              <a:pPr>
                <a:defRPr/>
              </a:pPr>
              <a:t>5/23/18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ea typeface="+mn-ea"/>
                <a:cs typeface="+mn-cs"/>
              </a:defRPr>
            </a:lvl1pPr>
          </a:lstStyle>
          <a:p>
            <a:pPr>
              <a:defRPr/>
            </a:pPr>
            <a:fld id="{88E35B64-0ABE-CF49-98CB-C30F90E849AC}" type="slidenum">
              <a:rPr lang="en-US"/>
              <a:pPr>
                <a:defRPr/>
              </a:pPr>
              <a:t>‹#›</a:t>
            </a:fld>
            <a:endParaRPr lang="en-US"/>
          </a:p>
        </p:txBody>
      </p:sp>
    </p:spTree>
    <p:extLst>
      <p:ext uri="{BB962C8B-B14F-4D97-AF65-F5344CB8AC3E}">
        <p14:creationId xmlns:p14="http://schemas.microsoft.com/office/powerpoint/2010/main" val="3181681664"/>
      </p:ext>
    </p:extLst>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defRPr sz="1200" kern="1200">
        <a:solidFill>
          <a:schemeClr val="tx1"/>
        </a:solidFill>
        <a:latin typeface="+mn-lt"/>
        <a:ea typeface="ＭＳ Ｐゴシック" charset="0"/>
        <a:cs typeface="ＭＳ Ｐゴシック" charset="0"/>
      </a:defRPr>
    </a:lvl1pPr>
    <a:lvl2pPr marL="457200" algn="l" defTabSz="457200" rtl="0" eaLnBrk="0" fontAlgn="base" hangingPunct="0">
      <a:spcBef>
        <a:spcPct val="30000"/>
      </a:spcBef>
      <a:spcAft>
        <a:spcPct val="0"/>
      </a:spcAft>
      <a:defRPr sz="1200" kern="1200">
        <a:solidFill>
          <a:schemeClr val="tx1"/>
        </a:solidFill>
        <a:latin typeface="+mn-lt"/>
        <a:ea typeface="ＭＳ Ｐゴシック" charset="0"/>
        <a:cs typeface="+mn-cs"/>
      </a:defRPr>
    </a:lvl2pPr>
    <a:lvl3pPr marL="914400" algn="l" defTabSz="457200" rtl="0" eaLnBrk="0" fontAlgn="base" hangingPunct="0">
      <a:spcBef>
        <a:spcPct val="30000"/>
      </a:spcBef>
      <a:spcAft>
        <a:spcPct val="0"/>
      </a:spcAft>
      <a:defRPr sz="1200" kern="1200">
        <a:solidFill>
          <a:schemeClr val="tx1"/>
        </a:solidFill>
        <a:latin typeface="+mn-lt"/>
        <a:ea typeface="ＭＳ Ｐゴシック" charset="0"/>
        <a:cs typeface="+mn-cs"/>
      </a:defRPr>
    </a:lvl3pPr>
    <a:lvl4pPr marL="1371600" algn="l" defTabSz="457200" rtl="0" eaLnBrk="0" fontAlgn="base" hangingPunct="0">
      <a:spcBef>
        <a:spcPct val="30000"/>
      </a:spcBef>
      <a:spcAft>
        <a:spcPct val="0"/>
      </a:spcAft>
      <a:defRPr sz="1200" kern="1200">
        <a:solidFill>
          <a:schemeClr val="tx1"/>
        </a:solidFill>
        <a:latin typeface="+mn-lt"/>
        <a:ea typeface="ＭＳ Ｐゴシック" charset="0"/>
        <a:cs typeface="+mn-cs"/>
      </a:defRPr>
    </a:lvl4pPr>
    <a:lvl5pPr marL="1828800" algn="l" defTabSz="457200" rtl="0" eaLnBrk="0" fontAlgn="base" hangingPunct="0">
      <a:spcBef>
        <a:spcPct val="30000"/>
      </a:spcBef>
      <a:spcAft>
        <a:spcPct val="0"/>
      </a:spcAft>
      <a:defRPr sz="1200" kern="1200">
        <a:solidFill>
          <a:schemeClr val="tx1"/>
        </a:solidFill>
        <a:latin typeface="+mn-lt"/>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 uri="{FAA26D3D-D897-4be2-8F04-BA451C77F1D7}">
              <ma14:placeholderFlag xmlns:ma14="http://schemas.microsoft.com/office/mac/drawingml/2011/main" xmlns="" val="1"/>
            </a:ext>
          </a:extLst>
        </p:spPr>
      </p:sp>
      <p:sp>
        <p:nvSpPr>
          <p:cNvPr id="16386"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wrap="square" numCol="1" anchor="t" anchorCtr="0" compatLnSpc="1">
            <a:prstTxWarp prst="textNoShape">
              <a:avLst/>
            </a:prstTxWarp>
          </a:bodyPr>
          <a:lstStyle/>
          <a:p>
            <a:pPr eaLnBrk="1" hangingPunct="1">
              <a:spcBef>
                <a:spcPct val="0"/>
              </a:spcBef>
            </a:pPr>
            <a:endParaRPr lang="en-US">
              <a:latin typeface="Calibri" charset="0"/>
            </a:endParaRPr>
          </a:p>
        </p:txBody>
      </p:sp>
      <p:sp>
        <p:nvSpPr>
          <p:cNvPr id="16387"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fontAlgn="base" hangingPunct="1">
              <a:spcBef>
                <a:spcPct val="0"/>
              </a:spcBef>
              <a:spcAft>
                <a:spcPct val="0"/>
              </a:spcAft>
            </a:pPr>
            <a:fld id="{913266F8-7982-8549-B665-81F6944A37E6}" type="slidenum">
              <a:rPr lang="en-US" sz="1200"/>
              <a:pPr eaLnBrk="1" fontAlgn="base" hangingPunct="1">
                <a:spcBef>
                  <a:spcPct val="0"/>
                </a:spcBef>
                <a:spcAft>
                  <a:spcPct val="0"/>
                </a:spcAft>
              </a:pPr>
              <a:t>1</a:t>
            </a:fld>
            <a:endParaRPr lang="en-US" sz="120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 uri="{FAA26D3D-D897-4be2-8F04-BA451C77F1D7}">
              <ma14:placeholderFlag xmlns:ma14="http://schemas.microsoft.com/office/mac/drawingml/2011/main" xmlns="" val="1"/>
            </a:ext>
          </a:extLst>
        </p:spPr>
      </p:sp>
      <p:sp>
        <p:nvSpPr>
          <p:cNvPr id="45058"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wrap="square" numCol="1" anchor="t" anchorCtr="0" compatLnSpc="1">
            <a:prstTxWarp prst="textNoShape">
              <a:avLst/>
            </a:prstTxWarp>
          </a:bodyPr>
          <a:lstStyle/>
          <a:p>
            <a:pPr eaLnBrk="1" hangingPunct="1">
              <a:spcBef>
                <a:spcPct val="0"/>
              </a:spcBef>
            </a:pPr>
            <a:endParaRPr lang="en-US">
              <a:latin typeface="Calibri" charset="0"/>
            </a:endParaRPr>
          </a:p>
        </p:txBody>
      </p:sp>
      <p:sp>
        <p:nvSpPr>
          <p:cNvPr id="45059"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fontAlgn="base" hangingPunct="1">
              <a:spcBef>
                <a:spcPct val="0"/>
              </a:spcBef>
              <a:spcAft>
                <a:spcPct val="0"/>
              </a:spcAft>
            </a:pPr>
            <a:fld id="{1DDD8510-05AA-9644-A826-B689D35F018D}" type="slidenum">
              <a:rPr lang="en-US" sz="1200"/>
              <a:pPr eaLnBrk="1" fontAlgn="base" hangingPunct="1">
                <a:spcBef>
                  <a:spcPct val="0"/>
                </a:spcBef>
                <a:spcAft>
                  <a:spcPct val="0"/>
                </a:spcAft>
              </a:pPr>
              <a:t>10</a:t>
            </a:fld>
            <a:endParaRPr lang="en-US" sz="120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 uri="{FAA26D3D-D897-4be2-8F04-BA451C77F1D7}">
              <ma14:placeholderFlag xmlns:ma14="http://schemas.microsoft.com/office/mac/drawingml/2011/main" xmlns="" val="1"/>
            </a:ext>
          </a:extLst>
        </p:spPr>
      </p:sp>
      <p:sp>
        <p:nvSpPr>
          <p:cNvPr id="24578"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wrap="square" numCol="1" anchor="t" anchorCtr="0" compatLnSpc="1">
            <a:prstTxWarp prst="textNoShape">
              <a:avLst/>
            </a:prstTxWarp>
          </a:bodyPr>
          <a:lstStyle/>
          <a:p>
            <a:pPr eaLnBrk="1" hangingPunct="1">
              <a:spcBef>
                <a:spcPct val="0"/>
              </a:spcBef>
            </a:pPr>
            <a:endParaRPr lang="en-US">
              <a:latin typeface="Calibri" charset="0"/>
            </a:endParaRPr>
          </a:p>
        </p:txBody>
      </p:sp>
      <p:sp>
        <p:nvSpPr>
          <p:cNvPr id="24579"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fontAlgn="base" hangingPunct="1">
              <a:spcBef>
                <a:spcPct val="0"/>
              </a:spcBef>
              <a:spcAft>
                <a:spcPct val="0"/>
              </a:spcAft>
            </a:pPr>
            <a:fld id="{FF7E4C73-C9C9-B44A-A730-9A70DE6D67E6}" type="slidenum">
              <a:rPr lang="en-US" sz="1200"/>
              <a:pPr eaLnBrk="1" fontAlgn="base" hangingPunct="1">
                <a:spcBef>
                  <a:spcPct val="0"/>
                </a:spcBef>
                <a:spcAft>
                  <a:spcPct val="0"/>
                </a:spcAft>
              </a:pPr>
              <a:t>11</a:t>
            </a:fld>
            <a:endParaRPr lang="en-US" sz="120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 uri="{FAA26D3D-D897-4be2-8F04-BA451C77F1D7}">
              <ma14:placeholderFlag xmlns:ma14="http://schemas.microsoft.com/office/mac/drawingml/2011/main" xmlns="" val="1"/>
            </a:ext>
          </a:extLst>
        </p:spPr>
      </p:sp>
      <p:sp>
        <p:nvSpPr>
          <p:cNvPr id="26626"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wrap="square" numCol="1" anchor="t" anchorCtr="0" compatLnSpc="1">
            <a:prstTxWarp prst="textNoShape">
              <a:avLst/>
            </a:prstTxWarp>
          </a:bodyPr>
          <a:lstStyle/>
          <a:p>
            <a:pPr eaLnBrk="1" hangingPunct="1">
              <a:spcBef>
                <a:spcPct val="0"/>
              </a:spcBef>
            </a:pPr>
            <a:endParaRPr lang="en-US">
              <a:latin typeface="Calibri" charset="0"/>
            </a:endParaRPr>
          </a:p>
        </p:txBody>
      </p:sp>
      <p:sp>
        <p:nvSpPr>
          <p:cNvPr id="26627"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fontAlgn="base" hangingPunct="1">
              <a:spcBef>
                <a:spcPct val="0"/>
              </a:spcBef>
              <a:spcAft>
                <a:spcPct val="0"/>
              </a:spcAft>
            </a:pPr>
            <a:fld id="{CBE98006-B0A5-9D48-B94E-5EC8EEBCEC52}" type="slidenum">
              <a:rPr lang="en-US" sz="1200"/>
              <a:pPr eaLnBrk="1" fontAlgn="base" hangingPunct="1">
                <a:spcBef>
                  <a:spcPct val="0"/>
                </a:spcBef>
                <a:spcAft>
                  <a:spcPct val="0"/>
                </a:spcAft>
              </a:pPr>
              <a:t>12</a:t>
            </a:fld>
            <a:endParaRPr lang="en-US" sz="120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 uri="{FAA26D3D-D897-4be2-8F04-BA451C77F1D7}">
              <ma14:placeholderFlag xmlns:ma14="http://schemas.microsoft.com/office/mac/drawingml/2011/main" xmlns="" val="1"/>
            </a:ext>
          </a:extLst>
        </p:spPr>
      </p:sp>
      <p:sp>
        <p:nvSpPr>
          <p:cNvPr id="36866"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wrap="square" numCol="1" anchor="t" anchorCtr="0" compatLnSpc="1">
            <a:prstTxWarp prst="textNoShape">
              <a:avLst/>
            </a:prstTxWarp>
          </a:bodyPr>
          <a:lstStyle/>
          <a:p>
            <a:pPr eaLnBrk="1" hangingPunct="1">
              <a:spcBef>
                <a:spcPct val="0"/>
              </a:spcBef>
            </a:pPr>
            <a:endParaRPr lang="en-US">
              <a:latin typeface="Calibri" charset="0"/>
            </a:endParaRPr>
          </a:p>
        </p:txBody>
      </p:sp>
      <p:sp>
        <p:nvSpPr>
          <p:cNvPr id="36867"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fontAlgn="base" hangingPunct="1">
              <a:spcBef>
                <a:spcPct val="0"/>
              </a:spcBef>
              <a:spcAft>
                <a:spcPct val="0"/>
              </a:spcAft>
            </a:pPr>
            <a:fld id="{5E7F82DB-9471-6C40-BF3A-69732D04D66B}" type="slidenum">
              <a:rPr lang="en-US" sz="1200"/>
              <a:pPr eaLnBrk="1" fontAlgn="base" hangingPunct="1">
                <a:spcBef>
                  <a:spcPct val="0"/>
                </a:spcBef>
                <a:spcAft>
                  <a:spcPct val="0"/>
                </a:spcAft>
              </a:pPr>
              <a:t>13</a:t>
            </a:fld>
            <a:endParaRPr lang="en-US" sz="120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 uri="{FAA26D3D-D897-4be2-8F04-BA451C77F1D7}">
              <ma14:placeholderFlag xmlns:ma14="http://schemas.microsoft.com/office/mac/drawingml/2011/main" xmlns="" val="1"/>
            </a:ext>
          </a:extLst>
        </p:spPr>
      </p:sp>
      <p:sp>
        <p:nvSpPr>
          <p:cNvPr id="38914"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wrap="square" numCol="1" anchor="t" anchorCtr="0" compatLnSpc="1">
            <a:prstTxWarp prst="textNoShape">
              <a:avLst/>
            </a:prstTxWarp>
          </a:bodyPr>
          <a:lstStyle/>
          <a:p>
            <a:pPr eaLnBrk="1" hangingPunct="1">
              <a:spcBef>
                <a:spcPct val="0"/>
              </a:spcBef>
            </a:pPr>
            <a:endParaRPr lang="en-US">
              <a:latin typeface="Calibri" charset="0"/>
            </a:endParaRPr>
          </a:p>
        </p:txBody>
      </p:sp>
      <p:sp>
        <p:nvSpPr>
          <p:cNvPr id="38915"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fontAlgn="base" hangingPunct="1">
              <a:spcBef>
                <a:spcPct val="0"/>
              </a:spcBef>
              <a:spcAft>
                <a:spcPct val="0"/>
              </a:spcAft>
            </a:pPr>
            <a:fld id="{624C5083-7DD9-7749-A511-AB38DCA95A65}" type="slidenum">
              <a:rPr lang="en-US" sz="1200"/>
              <a:pPr eaLnBrk="1" fontAlgn="base" hangingPunct="1">
                <a:spcBef>
                  <a:spcPct val="0"/>
                </a:spcBef>
                <a:spcAft>
                  <a:spcPct val="0"/>
                </a:spcAft>
              </a:pPr>
              <a:t>14</a:t>
            </a:fld>
            <a:endParaRPr lang="en-US" sz="120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 uri="{FAA26D3D-D897-4be2-8F04-BA451C77F1D7}">
              <ma14:placeholderFlag xmlns:ma14="http://schemas.microsoft.com/office/mac/drawingml/2011/main" xmlns="" val="1"/>
            </a:ext>
          </a:extLst>
        </p:spPr>
      </p:sp>
      <p:sp>
        <p:nvSpPr>
          <p:cNvPr id="40962"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wrap="square" numCol="1" anchor="t" anchorCtr="0" compatLnSpc="1">
            <a:prstTxWarp prst="textNoShape">
              <a:avLst/>
            </a:prstTxWarp>
          </a:bodyPr>
          <a:lstStyle/>
          <a:p>
            <a:pPr eaLnBrk="1" hangingPunct="1">
              <a:spcBef>
                <a:spcPct val="0"/>
              </a:spcBef>
            </a:pPr>
            <a:endParaRPr lang="en-US">
              <a:latin typeface="Calibri" charset="0"/>
            </a:endParaRPr>
          </a:p>
        </p:txBody>
      </p:sp>
      <p:sp>
        <p:nvSpPr>
          <p:cNvPr id="40963"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fontAlgn="base" hangingPunct="1">
              <a:spcBef>
                <a:spcPct val="0"/>
              </a:spcBef>
              <a:spcAft>
                <a:spcPct val="0"/>
              </a:spcAft>
            </a:pPr>
            <a:fld id="{E0997331-771C-EC49-B8BA-3A9BBEE46E47}" type="slidenum">
              <a:rPr lang="en-US" sz="1200"/>
              <a:pPr eaLnBrk="1" fontAlgn="base" hangingPunct="1">
                <a:spcBef>
                  <a:spcPct val="0"/>
                </a:spcBef>
                <a:spcAft>
                  <a:spcPct val="0"/>
                </a:spcAft>
              </a:pPr>
              <a:t>15</a:t>
            </a:fld>
            <a:endParaRPr 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 uri="{FAA26D3D-D897-4be2-8F04-BA451C77F1D7}">
              <ma14:placeholderFlag xmlns:ma14="http://schemas.microsoft.com/office/mac/drawingml/2011/main" xmlns="" val="1"/>
            </a:ext>
          </a:extLst>
        </p:spPr>
      </p:sp>
      <p:sp>
        <p:nvSpPr>
          <p:cNvPr id="18434"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wrap="square" numCol="1" anchor="t" anchorCtr="0" compatLnSpc="1">
            <a:prstTxWarp prst="textNoShape">
              <a:avLst/>
            </a:prstTxWarp>
          </a:bodyPr>
          <a:lstStyle/>
          <a:p>
            <a:pPr eaLnBrk="1" hangingPunct="1">
              <a:spcBef>
                <a:spcPct val="0"/>
              </a:spcBef>
            </a:pPr>
            <a:endParaRPr lang="en-US">
              <a:latin typeface="Calibri" charset="0"/>
            </a:endParaRPr>
          </a:p>
        </p:txBody>
      </p:sp>
      <p:sp>
        <p:nvSpPr>
          <p:cNvPr id="18435"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fontAlgn="base" hangingPunct="1">
              <a:spcBef>
                <a:spcPct val="0"/>
              </a:spcBef>
              <a:spcAft>
                <a:spcPct val="0"/>
              </a:spcAft>
            </a:pPr>
            <a:fld id="{024B4561-CB17-AD48-BA7C-DA4C6A88DE3A}" type="slidenum">
              <a:rPr lang="en-US" sz="1200"/>
              <a:pPr eaLnBrk="1" fontAlgn="base" hangingPunct="1">
                <a:spcBef>
                  <a:spcPct val="0"/>
                </a:spcBef>
                <a:spcAft>
                  <a:spcPct val="0"/>
                </a:spcAft>
              </a:pPr>
              <a:t>2</a:t>
            </a:fld>
            <a:endParaRPr 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 uri="{FAA26D3D-D897-4be2-8F04-BA451C77F1D7}">
              <ma14:placeholderFlag xmlns:ma14="http://schemas.microsoft.com/office/mac/drawingml/2011/main" xmlns="" val="1"/>
            </a:ext>
          </a:extLst>
        </p:spPr>
      </p:sp>
      <p:sp>
        <p:nvSpPr>
          <p:cNvPr id="22530"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wrap="square" numCol="1" anchor="t" anchorCtr="0" compatLnSpc="1">
            <a:prstTxWarp prst="textNoShape">
              <a:avLst/>
            </a:prstTxWarp>
          </a:bodyPr>
          <a:lstStyle/>
          <a:p>
            <a:pPr eaLnBrk="1" hangingPunct="1">
              <a:spcBef>
                <a:spcPct val="0"/>
              </a:spcBef>
            </a:pPr>
            <a:endParaRPr lang="en-US">
              <a:latin typeface="Calibri" charset="0"/>
            </a:endParaRPr>
          </a:p>
        </p:txBody>
      </p:sp>
      <p:sp>
        <p:nvSpPr>
          <p:cNvPr id="22531"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fontAlgn="base" hangingPunct="1">
              <a:spcBef>
                <a:spcPct val="0"/>
              </a:spcBef>
              <a:spcAft>
                <a:spcPct val="0"/>
              </a:spcAft>
            </a:pPr>
            <a:fld id="{54341BF2-34E7-C440-95E4-B7864956437A}" type="slidenum">
              <a:rPr lang="en-US" sz="1200"/>
              <a:pPr eaLnBrk="1" fontAlgn="base" hangingPunct="1">
                <a:spcBef>
                  <a:spcPct val="0"/>
                </a:spcBef>
                <a:spcAft>
                  <a:spcPct val="0"/>
                </a:spcAft>
              </a:pPr>
              <a:t>3</a:t>
            </a:fld>
            <a:endParaRPr 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 uri="{FAA26D3D-D897-4be2-8F04-BA451C77F1D7}">
              <ma14:placeholderFlag xmlns:ma14="http://schemas.microsoft.com/office/mac/drawingml/2011/main" xmlns="" val="1"/>
            </a:ext>
          </a:extLst>
        </p:spPr>
      </p:sp>
      <p:sp>
        <p:nvSpPr>
          <p:cNvPr id="24578"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wrap="square" numCol="1" anchor="t" anchorCtr="0" compatLnSpc="1">
            <a:prstTxWarp prst="textNoShape">
              <a:avLst/>
            </a:prstTxWarp>
          </a:bodyPr>
          <a:lstStyle/>
          <a:p>
            <a:pPr eaLnBrk="1" hangingPunct="1">
              <a:spcBef>
                <a:spcPct val="0"/>
              </a:spcBef>
            </a:pPr>
            <a:endParaRPr lang="en-US">
              <a:latin typeface="Calibri" charset="0"/>
            </a:endParaRPr>
          </a:p>
        </p:txBody>
      </p:sp>
      <p:sp>
        <p:nvSpPr>
          <p:cNvPr id="24579"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fontAlgn="base" hangingPunct="1">
              <a:spcBef>
                <a:spcPct val="0"/>
              </a:spcBef>
              <a:spcAft>
                <a:spcPct val="0"/>
              </a:spcAft>
            </a:pPr>
            <a:fld id="{FF7E4C73-C9C9-B44A-A730-9A70DE6D67E6}" type="slidenum">
              <a:rPr lang="en-US" sz="1200"/>
              <a:pPr eaLnBrk="1" fontAlgn="base" hangingPunct="1">
                <a:spcBef>
                  <a:spcPct val="0"/>
                </a:spcBef>
                <a:spcAft>
                  <a:spcPct val="0"/>
                </a:spcAft>
              </a:pPr>
              <a:t>4</a:t>
            </a:fld>
            <a:endParaRPr 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 uri="{FAA26D3D-D897-4be2-8F04-BA451C77F1D7}">
              <ma14:placeholderFlag xmlns:ma14="http://schemas.microsoft.com/office/mac/drawingml/2011/main" xmlns="" val="1"/>
            </a:ext>
          </a:extLst>
        </p:spPr>
      </p:sp>
      <p:sp>
        <p:nvSpPr>
          <p:cNvPr id="30722"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wrap="square" numCol="1" anchor="t" anchorCtr="0" compatLnSpc="1">
            <a:prstTxWarp prst="textNoShape">
              <a:avLst/>
            </a:prstTxWarp>
          </a:bodyPr>
          <a:lstStyle/>
          <a:p>
            <a:pPr eaLnBrk="1" hangingPunct="1">
              <a:spcBef>
                <a:spcPct val="0"/>
              </a:spcBef>
            </a:pPr>
            <a:endParaRPr lang="en-US">
              <a:latin typeface="Calibri" charset="0"/>
            </a:endParaRPr>
          </a:p>
        </p:txBody>
      </p:sp>
      <p:sp>
        <p:nvSpPr>
          <p:cNvPr id="30723"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fontAlgn="base" hangingPunct="1">
              <a:spcBef>
                <a:spcPct val="0"/>
              </a:spcBef>
              <a:spcAft>
                <a:spcPct val="0"/>
              </a:spcAft>
            </a:pPr>
            <a:fld id="{4A269EB4-F787-C444-A605-10C220E787FB}" type="slidenum">
              <a:rPr lang="en-US" sz="1200"/>
              <a:pPr eaLnBrk="1" fontAlgn="base" hangingPunct="1">
                <a:spcBef>
                  <a:spcPct val="0"/>
                </a:spcBef>
                <a:spcAft>
                  <a:spcPct val="0"/>
                </a:spcAft>
              </a:pPr>
              <a:t>5</a:t>
            </a:fld>
            <a:endParaRPr 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 uri="{FAA26D3D-D897-4be2-8F04-BA451C77F1D7}">
              <ma14:placeholderFlag xmlns:ma14="http://schemas.microsoft.com/office/mac/drawingml/2011/main" xmlns="" val="1"/>
            </a:ext>
          </a:extLst>
        </p:spPr>
      </p:sp>
      <p:sp>
        <p:nvSpPr>
          <p:cNvPr id="32770"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wrap="square" numCol="1" anchor="t" anchorCtr="0" compatLnSpc="1">
            <a:prstTxWarp prst="textNoShape">
              <a:avLst/>
            </a:prstTxWarp>
          </a:bodyPr>
          <a:lstStyle/>
          <a:p>
            <a:pPr eaLnBrk="1" hangingPunct="1">
              <a:spcBef>
                <a:spcPct val="0"/>
              </a:spcBef>
            </a:pPr>
            <a:endParaRPr lang="en-US">
              <a:latin typeface="Calibri" charset="0"/>
            </a:endParaRPr>
          </a:p>
        </p:txBody>
      </p:sp>
      <p:sp>
        <p:nvSpPr>
          <p:cNvPr id="32771"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fontAlgn="base" hangingPunct="1">
              <a:spcBef>
                <a:spcPct val="0"/>
              </a:spcBef>
              <a:spcAft>
                <a:spcPct val="0"/>
              </a:spcAft>
            </a:pPr>
            <a:fld id="{9A152EBD-AAA5-C443-A3B1-713B2BB2A444}" type="slidenum">
              <a:rPr lang="en-US" sz="1200"/>
              <a:pPr eaLnBrk="1" fontAlgn="base" hangingPunct="1">
                <a:spcBef>
                  <a:spcPct val="0"/>
                </a:spcBef>
                <a:spcAft>
                  <a:spcPct val="0"/>
                </a:spcAft>
              </a:pPr>
              <a:t>6</a:t>
            </a:fld>
            <a:endParaRPr lang="en-US" sz="120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 uri="{FAA26D3D-D897-4be2-8F04-BA451C77F1D7}">
              <ma14:placeholderFlag xmlns:ma14="http://schemas.microsoft.com/office/mac/drawingml/2011/main" xmlns="" val="1"/>
            </a:ext>
          </a:extLst>
        </p:spPr>
      </p:sp>
      <p:sp>
        <p:nvSpPr>
          <p:cNvPr id="28674"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wrap="square" numCol="1" anchor="t" anchorCtr="0" compatLnSpc="1">
            <a:prstTxWarp prst="textNoShape">
              <a:avLst/>
            </a:prstTxWarp>
          </a:bodyPr>
          <a:lstStyle/>
          <a:p>
            <a:pPr eaLnBrk="1" hangingPunct="1">
              <a:spcBef>
                <a:spcPct val="0"/>
              </a:spcBef>
            </a:pPr>
            <a:endParaRPr lang="en-US">
              <a:latin typeface="Calibri" charset="0"/>
            </a:endParaRPr>
          </a:p>
        </p:txBody>
      </p:sp>
      <p:sp>
        <p:nvSpPr>
          <p:cNvPr id="28675"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fontAlgn="base" hangingPunct="1">
              <a:spcBef>
                <a:spcPct val="0"/>
              </a:spcBef>
              <a:spcAft>
                <a:spcPct val="0"/>
              </a:spcAft>
            </a:pPr>
            <a:fld id="{5E58786B-351B-FC47-B889-B1A5CABAE68F}" type="slidenum">
              <a:rPr lang="en-US" sz="1200"/>
              <a:pPr eaLnBrk="1" fontAlgn="base" hangingPunct="1">
                <a:spcBef>
                  <a:spcPct val="0"/>
                </a:spcBef>
                <a:spcAft>
                  <a:spcPct val="0"/>
                </a:spcAft>
              </a:pPr>
              <a:t>7</a:t>
            </a:fld>
            <a:endParaRPr lang="en-US" sz="120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 uri="{FAA26D3D-D897-4be2-8F04-BA451C77F1D7}">
              <ma14:placeholderFlag xmlns:ma14="http://schemas.microsoft.com/office/mac/drawingml/2011/main" xmlns="" val="1"/>
            </a:ext>
          </a:extLst>
        </p:spPr>
      </p:sp>
      <p:sp>
        <p:nvSpPr>
          <p:cNvPr id="43010"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wrap="square" numCol="1" anchor="t" anchorCtr="0" compatLnSpc="1">
            <a:prstTxWarp prst="textNoShape">
              <a:avLst/>
            </a:prstTxWarp>
          </a:bodyPr>
          <a:lstStyle/>
          <a:p>
            <a:pPr eaLnBrk="1" hangingPunct="1">
              <a:spcBef>
                <a:spcPct val="0"/>
              </a:spcBef>
            </a:pPr>
            <a:endParaRPr lang="en-US">
              <a:latin typeface="Calibri" charset="0"/>
            </a:endParaRPr>
          </a:p>
        </p:txBody>
      </p:sp>
      <p:sp>
        <p:nvSpPr>
          <p:cNvPr id="43011"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fontAlgn="base" hangingPunct="1">
              <a:spcBef>
                <a:spcPct val="0"/>
              </a:spcBef>
              <a:spcAft>
                <a:spcPct val="0"/>
              </a:spcAft>
            </a:pPr>
            <a:fld id="{2866E600-FEDE-5449-A4C0-576308F82CD4}" type="slidenum">
              <a:rPr lang="en-US" sz="1200"/>
              <a:pPr eaLnBrk="1" fontAlgn="base" hangingPunct="1">
                <a:spcBef>
                  <a:spcPct val="0"/>
                </a:spcBef>
                <a:spcAft>
                  <a:spcPct val="0"/>
                </a:spcAft>
              </a:pPr>
              <a:t>8</a:t>
            </a:fld>
            <a:endParaRPr lang="en-US" sz="120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 uri="{FAA26D3D-D897-4be2-8F04-BA451C77F1D7}">
              <ma14:placeholderFlag xmlns:ma14="http://schemas.microsoft.com/office/mac/drawingml/2011/main" xmlns="" val="1"/>
            </a:ext>
          </a:extLst>
        </p:spPr>
      </p:sp>
      <p:sp>
        <p:nvSpPr>
          <p:cNvPr id="34818"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wrap="square" numCol="1" anchor="t" anchorCtr="0" compatLnSpc="1">
            <a:prstTxWarp prst="textNoShape">
              <a:avLst/>
            </a:prstTxWarp>
          </a:bodyPr>
          <a:lstStyle/>
          <a:p>
            <a:pPr eaLnBrk="1" hangingPunct="1">
              <a:spcBef>
                <a:spcPct val="0"/>
              </a:spcBef>
            </a:pPr>
            <a:endParaRPr lang="en-US">
              <a:latin typeface="Calibri" charset="0"/>
            </a:endParaRPr>
          </a:p>
        </p:txBody>
      </p:sp>
      <p:sp>
        <p:nvSpPr>
          <p:cNvPr id="34819"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fontAlgn="base" hangingPunct="1">
              <a:spcBef>
                <a:spcPct val="0"/>
              </a:spcBef>
              <a:spcAft>
                <a:spcPct val="0"/>
              </a:spcAft>
            </a:pPr>
            <a:fld id="{A9294230-B5B8-C24C-AE27-DEFB999A7972}" type="slidenum">
              <a:rPr lang="en-US" sz="1200"/>
              <a:pPr eaLnBrk="1" fontAlgn="base" hangingPunct="1">
                <a:spcBef>
                  <a:spcPct val="0"/>
                </a:spcBef>
                <a:spcAft>
                  <a:spcPct val="0"/>
                </a:spcAft>
              </a:pPr>
              <a:t>9</a:t>
            </a:fld>
            <a:endParaRPr lang="en-US" sz="120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6A3DBA16-6A04-6F40-96D2-AC601B9F3EEB}" type="datetimeFigureOut">
              <a:rPr lang="en-US"/>
              <a:pPr>
                <a:defRPr/>
              </a:pPr>
              <a:t>5/23/18</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01D1F4D-12B2-514F-9368-2D338BB8E414}" type="slidenum">
              <a:rPr lang="en-US"/>
              <a:pPr>
                <a:defRPr/>
              </a:pPr>
              <a:t>‹#›</a:t>
            </a:fld>
            <a:endParaRPr lang="en-US" dirty="0"/>
          </a:p>
        </p:txBody>
      </p:sp>
    </p:spTree>
    <p:extLst>
      <p:ext uri="{BB962C8B-B14F-4D97-AF65-F5344CB8AC3E}">
        <p14:creationId xmlns:p14="http://schemas.microsoft.com/office/powerpoint/2010/main" val="21128018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31287DD7-9EEB-BD41-8C6D-C24E24AEB87F}" type="datetimeFigureOut">
              <a:rPr lang="en-US"/>
              <a:pPr>
                <a:defRPr/>
              </a:pPr>
              <a:t>5/23/18</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D31F963-5095-D74B-A3BF-4AABEE07EDD1}" type="slidenum">
              <a:rPr lang="en-US"/>
              <a:pPr>
                <a:defRPr/>
              </a:pPr>
              <a:t>‹#›</a:t>
            </a:fld>
            <a:endParaRPr lang="en-US" dirty="0"/>
          </a:p>
        </p:txBody>
      </p:sp>
    </p:spTree>
    <p:extLst>
      <p:ext uri="{BB962C8B-B14F-4D97-AF65-F5344CB8AC3E}">
        <p14:creationId xmlns:p14="http://schemas.microsoft.com/office/powerpoint/2010/main" val="8050074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836B1B5D-9ACF-F344-9BDE-C6B19E3052A6}" type="datetimeFigureOut">
              <a:rPr lang="en-US"/>
              <a:pPr>
                <a:defRPr/>
              </a:pPr>
              <a:t>5/23/18</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95BDD91-DE6F-0B47-BB2B-E4F7F140403F}" type="slidenum">
              <a:rPr lang="en-US"/>
              <a:pPr>
                <a:defRPr/>
              </a:pPr>
              <a:t>‹#›</a:t>
            </a:fld>
            <a:endParaRPr lang="en-US" dirty="0"/>
          </a:p>
        </p:txBody>
      </p:sp>
    </p:spTree>
    <p:extLst>
      <p:ext uri="{BB962C8B-B14F-4D97-AF65-F5344CB8AC3E}">
        <p14:creationId xmlns:p14="http://schemas.microsoft.com/office/powerpoint/2010/main" val="38150609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AB092511-9E41-AC4E-B393-E5606EC64BE6}" type="datetimeFigureOut">
              <a:rPr lang="en-US"/>
              <a:pPr>
                <a:defRPr/>
              </a:pPr>
              <a:t>5/23/18</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0EC8DFD-21BA-7C41-991C-60B48D58D75F}" type="slidenum">
              <a:rPr lang="en-US"/>
              <a:pPr>
                <a:defRPr/>
              </a:pPr>
              <a:t>‹#›</a:t>
            </a:fld>
            <a:endParaRPr lang="en-US" dirty="0"/>
          </a:p>
        </p:txBody>
      </p:sp>
    </p:spTree>
    <p:extLst>
      <p:ext uri="{BB962C8B-B14F-4D97-AF65-F5344CB8AC3E}">
        <p14:creationId xmlns:p14="http://schemas.microsoft.com/office/powerpoint/2010/main" val="25967661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F07C154B-189B-5343-B432-95483EB3F90A}" type="datetimeFigureOut">
              <a:rPr lang="en-US"/>
              <a:pPr>
                <a:defRPr/>
              </a:pPr>
              <a:t>5/23/18</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6686BFE-C872-3141-8C61-01694348AEDC}" type="slidenum">
              <a:rPr lang="en-US"/>
              <a:pPr>
                <a:defRPr/>
              </a:pPr>
              <a:t>‹#›</a:t>
            </a:fld>
            <a:endParaRPr lang="en-US" dirty="0"/>
          </a:p>
        </p:txBody>
      </p:sp>
    </p:spTree>
    <p:extLst>
      <p:ext uri="{BB962C8B-B14F-4D97-AF65-F5344CB8AC3E}">
        <p14:creationId xmlns:p14="http://schemas.microsoft.com/office/powerpoint/2010/main" val="36878948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5C6EAE46-CA03-294C-8C5B-FD8F7BBD982F}" type="datetimeFigureOut">
              <a:rPr lang="en-US"/>
              <a:pPr>
                <a:defRPr/>
              </a:pPr>
              <a:t>5/23/18</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070995A9-84F7-7546-B844-713BA9AF3055}" type="slidenum">
              <a:rPr lang="en-US"/>
              <a:pPr>
                <a:defRPr/>
              </a:pPr>
              <a:t>‹#›</a:t>
            </a:fld>
            <a:endParaRPr lang="en-US" dirty="0"/>
          </a:p>
        </p:txBody>
      </p:sp>
    </p:spTree>
    <p:extLst>
      <p:ext uri="{BB962C8B-B14F-4D97-AF65-F5344CB8AC3E}">
        <p14:creationId xmlns:p14="http://schemas.microsoft.com/office/powerpoint/2010/main" val="4998846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96EDA933-11A6-534B-BCBB-1D984E299740}" type="datetimeFigureOut">
              <a:rPr lang="en-US"/>
              <a:pPr>
                <a:defRPr/>
              </a:pPr>
              <a:t>5/23/18</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785C2D76-ED91-3E49-9200-60A2346DFDF7}" type="slidenum">
              <a:rPr lang="en-US"/>
              <a:pPr>
                <a:defRPr/>
              </a:pPr>
              <a:t>‹#›</a:t>
            </a:fld>
            <a:endParaRPr lang="en-US" dirty="0"/>
          </a:p>
        </p:txBody>
      </p:sp>
    </p:spTree>
    <p:extLst>
      <p:ext uri="{BB962C8B-B14F-4D97-AF65-F5344CB8AC3E}">
        <p14:creationId xmlns:p14="http://schemas.microsoft.com/office/powerpoint/2010/main" val="42014974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7FE94266-B33D-654F-B6B7-550A8B3BC17D}" type="datetimeFigureOut">
              <a:rPr lang="en-US"/>
              <a:pPr>
                <a:defRPr/>
              </a:pPr>
              <a:t>5/23/18</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910180AD-759D-ED49-AF93-BF6E927DC5D6}" type="slidenum">
              <a:rPr lang="en-US"/>
              <a:pPr>
                <a:defRPr/>
              </a:pPr>
              <a:t>‹#›</a:t>
            </a:fld>
            <a:endParaRPr lang="en-US" dirty="0"/>
          </a:p>
        </p:txBody>
      </p:sp>
    </p:spTree>
    <p:extLst>
      <p:ext uri="{BB962C8B-B14F-4D97-AF65-F5344CB8AC3E}">
        <p14:creationId xmlns:p14="http://schemas.microsoft.com/office/powerpoint/2010/main" val="12743037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7C52BCAB-04E3-F140-BBAC-70A11AC1D4CE}" type="datetimeFigureOut">
              <a:rPr lang="en-US"/>
              <a:pPr>
                <a:defRPr/>
              </a:pPr>
              <a:t>5/23/18</a:t>
            </a:fld>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A3604048-C9B8-9F47-A7D5-D9E9CB3034C0}" type="slidenum">
              <a:rPr lang="en-US"/>
              <a:pPr>
                <a:defRPr/>
              </a:pPr>
              <a:t>‹#›</a:t>
            </a:fld>
            <a:endParaRPr lang="en-US" dirty="0"/>
          </a:p>
        </p:txBody>
      </p:sp>
    </p:spTree>
    <p:extLst>
      <p:ext uri="{BB962C8B-B14F-4D97-AF65-F5344CB8AC3E}">
        <p14:creationId xmlns:p14="http://schemas.microsoft.com/office/powerpoint/2010/main" val="26066400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155B8689-BE46-734B-AEA3-060158C63ADA}" type="datetimeFigureOut">
              <a:rPr lang="en-US"/>
              <a:pPr>
                <a:defRPr/>
              </a:pPr>
              <a:t>5/23/18</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CBE23FE4-DA6E-414F-9980-9E6C6F9D20B5}" type="slidenum">
              <a:rPr lang="en-US"/>
              <a:pPr>
                <a:defRPr/>
              </a:pPr>
              <a:t>‹#›</a:t>
            </a:fld>
            <a:endParaRPr lang="en-US" dirty="0"/>
          </a:p>
        </p:txBody>
      </p:sp>
    </p:spTree>
    <p:extLst>
      <p:ext uri="{BB962C8B-B14F-4D97-AF65-F5344CB8AC3E}">
        <p14:creationId xmlns:p14="http://schemas.microsoft.com/office/powerpoint/2010/main" val="32423263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7B6187DC-7D43-3340-872B-1BD31AF60727}" type="datetimeFigureOut">
              <a:rPr lang="en-US"/>
              <a:pPr>
                <a:defRPr/>
              </a:pPr>
              <a:t>5/23/18</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281B40CC-5C15-6E4A-BB9D-F3362513DC8F}" type="slidenum">
              <a:rPr lang="en-US"/>
              <a:pPr>
                <a:defRPr/>
              </a:pPr>
              <a:t>‹#›</a:t>
            </a:fld>
            <a:endParaRPr lang="en-US" dirty="0"/>
          </a:p>
        </p:txBody>
      </p:sp>
    </p:spTree>
    <p:extLst>
      <p:ext uri="{BB962C8B-B14F-4D97-AF65-F5344CB8AC3E}">
        <p14:creationId xmlns:p14="http://schemas.microsoft.com/office/powerpoint/2010/main" val="16368493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47625"/>
            <a:ext cx="8229600" cy="1143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457200" y="1095375"/>
            <a:ext cx="8229600" cy="50307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TradeGothic"/>
                <a:ea typeface="+mn-ea"/>
                <a:cs typeface="+mn-cs"/>
              </a:defRPr>
            </a:lvl1pPr>
          </a:lstStyle>
          <a:p>
            <a:pPr>
              <a:defRPr/>
            </a:pPr>
            <a:fld id="{A154F9EF-B38F-A040-AD76-904E6CF7D8DE}" type="datetimeFigureOut">
              <a:rPr lang="en-US"/>
              <a:pPr>
                <a:defRPr/>
              </a:pPr>
              <a:t>5/23/18</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TradeGothic"/>
                <a:ea typeface="+mn-ea"/>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TradeGothic"/>
                <a:ea typeface="+mn-ea"/>
                <a:cs typeface="+mn-cs"/>
              </a:defRPr>
            </a:lvl1pPr>
          </a:lstStyle>
          <a:p>
            <a:pPr>
              <a:defRPr/>
            </a:pPr>
            <a:fld id="{7A3BAEE5-523E-624F-BD14-5A21544AD952}"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0" fontAlgn="base" hangingPunct="0">
        <a:spcBef>
          <a:spcPct val="0"/>
        </a:spcBef>
        <a:spcAft>
          <a:spcPct val="0"/>
        </a:spcAft>
        <a:defRPr sz="4400" kern="1200">
          <a:solidFill>
            <a:schemeClr val="tx1"/>
          </a:solidFill>
          <a:latin typeface="TradeGothic"/>
          <a:ea typeface="ＭＳ Ｐゴシック" charset="0"/>
          <a:cs typeface="ＭＳ Ｐゴシック" charset="0"/>
        </a:defRPr>
      </a:lvl1pPr>
      <a:lvl2pPr algn="ctr" defTabSz="457200" rtl="0" eaLnBrk="0" fontAlgn="base" hangingPunct="0">
        <a:spcBef>
          <a:spcPct val="0"/>
        </a:spcBef>
        <a:spcAft>
          <a:spcPct val="0"/>
        </a:spcAft>
        <a:defRPr sz="4400">
          <a:solidFill>
            <a:schemeClr val="tx1"/>
          </a:solidFill>
          <a:latin typeface="TradeGothic" charset="0"/>
          <a:ea typeface="ＭＳ Ｐゴシック" charset="0"/>
          <a:cs typeface="ＭＳ Ｐゴシック" charset="0"/>
        </a:defRPr>
      </a:lvl2pPr>
      <a:lvl3pPr algn="ctr" defTabSz="457200" rtl="0" eaLnBrk="0" fontAlgn="base" hangingPunct="0">
        <a:spcBef>
          <a:spcPct val="0"/>
        </a:spcBef>
        <a:spcAft>
          <a:spcPct val="0"/>
        </a:spcAft>
        <a:defRPr sz="4400">
          <a:solidFill>
            <a:schemeClr val="tx1"/>
          </a:solidFill>
          <a:latin typeface="TradeGothic" charset="0"/>
          <a:ea typeface="ＭＳ Ｐゴシック" charset="0"/>
          <a:cs typeface="ＭＳ Ｐゴシック" charset="0"/>
        </a:defRPr>
      </a:lvl3pPr>
      <a:lvl4pPr algn="ctr" defTabSz="457200" rtl="0" eaLnBrk="0" fontAlgn="base" hangingPunct="0">
        <a:spcBef>
          <a:spcPct val="0"/>
        </a:spcBef>
        <a:spcAft>
          <a:spcPct val="0"/>
        </a:spcAft>
        <a:defRPr sz="4400">
          <a:solidFill>
            <a:schemeClr val="tx1"/>
          </a:solidFill>
          <a:latin typeface="TradeGothic" charset="0"/>
          <a:ea typeface="ＭＳ Ｐゴシック" charset="0"/>
          <a:cs typeface="ＭＳ Ｐゴシック" charset="0"/>
        </a:defRPr>
      </a:lvl4pPr>
      <a:lvl5pPr algn="ctr" defTabSz="457200" rtl="0" eaLnBrk="0" fontAlgn="base" hangingPunct="0">
        <a:spcBef>
          <a:spcPct val="0"/>
        </a:spcBef>
        <a:spcAft>
          <a:spcPct val="0"/>
        </a:spcAft>
        <a:defRPr sz="4400">
          <a:solidFill>
            <a:schemeClr val="tx1"/>
          </a:solidFill>
          <a:latin typeface="TradeGothic" charset="0"/>
          <a:ea typeface="ＭＳ Ｐゴシック" charset="0"/>
          <a:cs typeface="ＭＳ Ｐゴシック" charset="0"/>
        </a:defRPr>
      </a:lvl5pPr>
      <a:lvl6pPr marL="457200" algn="ctr" defTabSz="457200" rtl="0" fontAlgn="base">
        <a:spcBef>
          <a:spcPct val="0"/>
        </a:spcBef>
        <a:spcAft>
          <a:spcPct val="0"/>
        </a:spcAft>
        <a:defRPr sz="4400">
          <a:solidFill>
            <a:schemeClr val="tx1"/>
          </a:solidFill>
          <a:latin typeface="TradeGothic" charset="0"/>
          <a:ea typeface="ＭＳ Ｐゴシック" charset="0"/>
          <a:cs typeface="ＭＳ Ｐゴシック" charset="0"/>
        </a:defRPr>
      </a:lvl6pPr>
      <a:lvl7pPr marL="914400" algn="ctr" defTabSz="457200" rtl="0" fontAlgn="base">
        <a:spcBef>
          <a:spcPct val="0"/>
        </a:spcBef>
        <a:spcAft>
          <a:spcPct val="0"/>
        </a:spcAft>
        <a:defRPr sz="4400">
          <a:solidFill>
            <a:schemeClr val="tx1"/>
          </a:solidFill>
          <a:latin typeface="TradeGothic" charset="0"/>
          <a:ea typeface="ＭＳ Ｐゴシック" charset="0"/>
          <a:cs typeface="ＭＳ Ｐゴシック" charset="0"/>
        </a:defRPr>
      </a:lvl7pPr>
      <a:lvl8pPr marL="1371600" algn="ctr" defTabSz="457200" rtl="0" fontAlgn="base">
        <a:spcBef>
          <a:spcPct val="0"/>
        </a:spcBef>
        <a:spcAft>
          <a:spcPct val="0"/>
        </a:spcAft>
        <a:defRPr sz="4400">
          <a:solidFill>
            <a:schemeClr val="tx1"/>
          </a:solidFill>
          <a:latin typeface="TradeGothic" charset="0"/>
          <a:ea typeface="ＭＳ Ｐゴシック" charset="0"/>
          <a:cs typeface="ＭＳ Ｐゴシック" charset="0"/>
        </a:defRPr>
      </a:lvl8pPr>
      <a:lvl9pPr marL="1828800" algn="ctr" defTabSz="457200" rtl="0" fontAlgn="base">
        <a:spcBef>
          <a:spcPct val="0"/>
        </a:spcBef>
        <a:spcAft>
          <a:spcPct val="0"/>
        </a:spcAft>
        <a:defRPr sz="4400">
          <a:solidFill>
            <a:schemeClr val="tx1"/>
          </a:solidFill>
          <a:latin typeface="TradeGothic" charset="0"/>
          <a:ea typeface="ＭＳ Ｐゴシック" charset="0"/>
          <a:cs typeface="ＭＳ Ｐゴシック" charset="0"/>
        </a:defRPr>
      </a:lvl9pPr>
    </p:titleStyle>
    <p:bodyStyle>
      <a:lvl1pPr marL="342900" indent="-342900" algn="l" defTabSz="457200" rtl="0" eaLnBrk="0" fontAlgn="base" hangingPunct="0">
        <a:spcBef>
          <a:spcPct val="20000"/>
        </a:spcBef>
        <a:spcAft>
          <a:spcPct val="0"/>
        </a:spcAft>
        <a:buFont typeface="Arial" charset="0"/>
        <a:buChar char="•"/>
        <a:defRPr sz="3200" kern="1200">
          <a:solidFill>
            <a:schemeClr val="tx1"/>
          </a:solidFill>
          <a:latin typeface="TradeGothic"/>
          <a:ea typeface="ＭＳ Ｐゴシック" charset="0"/>
          <a:cs typeface="ＭＳ Ｐゴシック" charset="0"/>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TradeGothic"/>
          <a:ea typeface="ＭＳ Ｐゴシック" charset="0"/>
          <a:cs typeface="+mn-cs"/>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TradeGothic"/>
          <a:ea typeface="ＭＳ Ｐゴシック" charset="0"/>
          <a:cs typeface="+mn-cs"/>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TradeGothic"/>
          <a:ea typeface="ＭＳ Ｐゴシック" charset="0"/>
          <a:cs typeface="+mn-cs"/>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TradeGothic"/>
          <a:ea typeface="ＭＳ Ｐゴシック" charset="0"/>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bit.do/killer-AngelPich-templates"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p:txBody>
          <a:bodyPr/>
          <a:lstStyle/>
          <a:p>
            <a:pPr eaLnBrk="1" hangingPunct="1"/>
            <a:r>
              <a:rPr lang="en-US" b="1" dirty="0">
                <a:solidFill>
                  <a:srgbClr val="727272"/>
                </a:solidFill>
                <a:latin typeface="Arial" charset="0"/>
                <a:cs typeface="Arial" charset="0"/>
              </a:rPr>
              <a:t>This Pitch Deck Is For…</a:t>
            </a:r>
          </a:p>
        </p:txBody>
      </p:sp>
      <p:sp>
        <p:nvSpPr>
          <p:cNvPr id="15362" name="TextBox 8"/>
          <p:cNvSpPr txBox="1">
            <a:spLocks noChangeArrowheads="1"/>
          </p:cNvSpPr>
          <p:nvPr/>
        </p:nvSpPr>
        <p:spPr bwMode="auto">
          <a:xfrm>
            <a:off x="469900" y="1267571"/>
            <a:ext cx="8293100" cy="440120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r>
              <a:rPr lang="en-US" sz="2000" dirty="0">
                <a:latin typeface="Arial" charset="0"/>
                <a:cs typeface="Arial" charset="0"/>
              </a:rPr>
              <a:t>The purpose of your Investor Deck is not to answer all possible questions, nor even necessarily seek to close immediate investment. It is to open investors minds to your vision and get them excited to know more. The story you craft in your deck gets them engaged to start filling in the blanks for themselves, or ask questions.</a:t>
            </a:r>
          </a:p>
          <a:p>
            <a:pPr eaLnBrk="1" hangingPunct="1"/>
            <a:endParaRPr lang="en-US" sz="2000" dirty="0">
              <a:latin typeface="Arial" charset="0"/>
              <a:cs typeface="Arial" charset="0"/>
            </a:endParaRPr>
          </a:p>
          <a:p>
            <a:pPr eaLnBrk="1" hangingPunct="1"/>
            <a:r>
              <a:rPr lang="en-US" sz="2000" dirty="0">
                <a:latin typeface="Arial" charset="0"/>
                <a:cs typeface="Arial" charset="0"/>
              </a:rPr>
              <a:t>You want to give enough information to grab their interest, but not too much as to overwhelm them or have your story lose clarity &amp; focus. </a:t>
            </a:r>
          </a:p>
          <a:p>
            <a:pPr eaLnBrk="1" hangingPunct="1"/>
            <a:endParaRPr lang="en-US" sz="2000" dirty="0">
              <a:latin typeface="Arial" charset="0"/>
              <a:cs typeface="Arial" charset="0"/>
            </a:endParaRPr>
          </a:p>
          <a:p>
            <a:pPr eaLnBrk="1" hangingPunct="1"/>
            <a:r>
              <a:rPr lang="en-US" sz="2000" dirty="0">
                <a:latin typeface="Arial" charset="0"/>
                <a:cs typeface="Arial" charset="0"/>
              </a:rPr>
              <a:t>Give them enough to get excited about, but leave them wanting more.</a:t>
            </a:r>
          </a:p>
          <a:p>
            <a:pPr eaLnBrk="1" hangingPunct="1"/>
            <a:endParaRPr lang="en-US" sz="2000" dirty="0">
              <a:latin typeface="Arial" charset="0"/>
              <a:cs typeface="Arial" charset="0"/>
            </a:endParaRPr>
          </a:p>
          <a:p>
            <a:pPr eaLnBrk="1" hangingPunct="1"/>
            <a:r>
              <a:rPr lang="en-US" sz="2000" dirty="0">
                <a:latin typeface="Arial" charset="0"/>
                <a:cs typeface="Arial" charset="0"/>
              </a:rPr>
              <a:t>Your deck should be able to stand on its own, without your presentation.</a:t>
            </a:r>
          </a:p>
          <a:p>
            <a:pPr eaLnBrk="1" hangingPunct="1"/>
            <a:endParaRPr lang="en-US" sz="2000" dirty="0">
              <a:latin typeface="Arial" charset="0"/>
              <a:cs typeface="Arial" charset="0"/>
            </a:endParaRPr>
          </a:p>
          <a:p>
            <a:pPr eaLnBrk="1" hangingPunct="1"/>
            <a:r>
              <a:rPr lang="en-US" sz="2000" dirty="0">
                <a:latin typeface="Arial" charset="0"/>
                <a:cs typeface="Arial" charset="0"/>
              </a:rPr>
              <a:t>Compelling decks are concise, tell a story, are visual, 10-13 slides. </a:t>
            </a:r>
          </a:p>
        </p:txBody>
      </p:sp>
      <p:sp>
        <p:nvSpPr>
          <p:cNvPr id="11" name="Rectangle 10"/>
          <p:cNvSpPr/>
          <p:nvPr/>
        </p:nvSpPr>
        <p:spPr>
          <a:xfrm>
            <a:off x="0" y="6397625"/>
            <a:ext cx="9153525" cy="503238"/>
          </a:xfrm>
          <a:prstGeom prst="rect">
            <a:avLst/>
          </a:prstGeom>
          <a:solidFill>
            <a:srgbClr val="323232"/>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latin typeface="TradeGothic BoldCondTwenty"/>
              <a:cs typeface="TradeGothic BoldCondTwenty"/>
            </a:endParaRPr>
          </a:p>
        </p:txBody>
      </p:sp>
      <p:pic>
        <p:nvPicPr>
          <p:cNvPr id="3" name="Picture 2" descr="ph logo MASTER trans 3D w text WHITE SIDE.psd"/>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619500" y="6448425"/>
            <a:ext cx="1701800" cy="392056"/>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Title 1"/>
          <p:cNvSpPr>
            <a:spLocks noGrp="1"/>
          </p:cNvSpPr>
          <p:nvPr>
            <p:ph type="title"/>
          </p:nvPr>
        </p:nvSpPr>
        <p:spPr/>
        <p:txBody>
          <a:bodyPr/>
          <a:lstStyle/>
          <a:p>
            <a:pPr eaLnBrk="1" hangingPunct="1"/>
            <a:r>
              <a:rPr lang="en-US" b="1">
                <a:solidFill>
                  <a:srgbClr val="727272"/>
                </a:solidFill>
                <a:latin typeface="Arial" charset="0"/>
                <a:cs typeface="Arial" charset="0"/>
              </a:rPr>
              <a:t>Investment</a:t>
            </a:r>
          </a:p>
        </p:txBody>
      </p:sp>
      <p:sp>
        <p:nvSpPr>
          <p:cNvPr id="11" name="Rectangle 10"/>
          <p:cNvSpPr/>
          <p:nvPr/>
        </p:nvSpPr>
        <p:spPr>
          <a:xfrm>
            <a:off x="0" y="6397625"/>
            <a:ext cx="9153525" cy="503238"/>
          </a:xfrm>
          <a:prstGeom prst="rect">
            <a:avLst/>
          </a:prstGeom>
          <a:solidFill>
            <a:srgbClr val="323232"/>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latin typeface="TradeGothic BoldCondTwenty"/>
              <a:cs typeface="TradeGothic BoldCondTwenty"/>
            </a:endParaRPr>
          </a:p>
        </p:txBody>
      </p:sp>
      <p:sp>
        <p:nvSpPr>
          <p:cNvPr id="5" name="TextBox 8"/>
          <p:cNvSpPr txBox="1">
            <a:spLocks noChangeArrowheads="1"/>
          </p:cNvSpPr>
          <p:nvPr/>
        </p:nvSpPr>
        <p:spPr bwMode="auto">
          <a:xfrm>
            <a:off x="567490" y="1242918"/>
            <a:ext cx="8119310" cy="513986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defRPr/>
            </a:pPr>
            <a:r>
              <a:rPr lang="en-US" dirty="0">
                <a:latin typeface="Arial"/>
                <a:cs typeface="Arial"/>
              </a:rPr>
              <a:t>State how much Capital you are raising, and for what purpose.</a:t>
            </a:r>
          </a:p>
          <a:p>
            <a:pPr marL="458788" indent="-230188" eaLnBrk="1" hangingPunct="1">
              <a:buFont typeface="Arial"/>
              <a:buChar char="•"/>
              <a:defRPr/>
            </a:pPr>
            <a:r>
              <a:rPr lang="en-US" sz="2000" dirty="0">
                <a:latin typeface="Arial"/>
                <a:cs typeface="Arial"/>
              </a:rPr>
              <a:t>Other items to consider are what type of fundraise you envision: Reward/Donation crowdfund campaign, Equity/Stock private placement, Debt/Loan, Convertible Note with Interest and options for stock.</a:t>
            </a:r>
          </a:p>
          <a:p>
            <a:pPr marL="458788" indent="-230188" eaLnBrk="1" hangingPunct="1">
              <a:buFont typeface="Arial"/>
              <a:buChar char="•"/>
              <a:defRPr/>
            </a:pPr>
            <a:r>
              <a:rPr lang="en-US" sz="2000" dirty="0">
                <a:latin typeface="Arial"/>
                <a:cs typeface="Arial"/>
              </a:rPr>
              <a:t>What is the timing of your Capital raise? When do you need this money?</a:t>
            </a:r>
          </a:p>
          <a:p>
            <a:pPr marL="458788" indent="-230188" eaLnBrk="1" hangingPunct="1">
              <a:buFont typeface="Arial"/>
              <a:buChar char="•"/>
              <a:defRPr/>
            </a:pPr>
            <a:r>
              <a:rPr lang="en-US" sz="2000" dirty="0">
                <a:latin typeface="Arial"/>
                <a:cs typeface="Arial"/>
              </a:rPr>
              <a:t>Who are your existing &amp; notable investors and advisors, if any?</a:t>
            </a:r>
          </a:p>
          <a:p>
            <a:pPr eaLnBrk="1" hangingPunct="1">
              <a:defRPr/>
            </a:pPr>
            <a:endParaRPr lang="en-US" sz="2000" dirty="0">
              <a:latin typeface="Arial"/>
              <a:cs typeface="Arial"/>
            </a:endParaRPr>
          </a:p>
          <a:p>
            <a:pPr eaLnBrk="1" hangingPunct="1">
              <a:defRPr/>
            </a:pPr>
            <a:r>
              <a:rPr lang="en-US" sz="2000" dirty="0">
                <a:latin typeface="Arial"/>
                <a:cs typeface="Arial"/>
              </a:rPr>
              <a:t>What are your key Use of Proceeds (as % of total raise)</a:t>
            </a:r>
          </a:p>
          <a:p>
            <a:pPr marL="463550" indent="-233363" eaLnBrk="1" hangingPunct="1">
              <a:buFont typeface="Arial"/>
              <a:buChar char="•"/>
              <a:defRPr/>
            </a:pPr>
            <a:r>
              <a:rPr lang="en-US" sz="2000" dirty="0">
                <a:latin typeface="Arial"/>
                <a:cs typeface="Arial"/>
              </a:rPr>
              <a:t>Founder salaries</a:t>
            </a:r>
          </a:p>
          <a:p>
            <a:pPr marL="463550" indent="-233363" eaLnBrk="1" hangingPunct="1">
              <a:buFont typeface="Arial"/>
              <a:buChar char="•"/>
              <a:defRPr/>
            </a:pPr>
            <a:r>
              <a:rPr lang="en-US" sz="2000" dirty="0">
                <a:latin typeface="Arial"/>
                <a:cs typeface="Arial"/>
              </a:rPr>
              <a:t>Sales &amp; Marketing</a:t>
            </a:r>
          </a:p>
          <a:p>
            <a:pPr marL="463550" indent="-233363" eaLnBrk="1" hangingPunct="1">
              <a:buFont typeface="Arial"/>
              <a:buChar char="•"/>
              <a:defRPr/>
            </a:pPr>
            <a:r>
              <a:rPr lang="en-US" sz="2000" dirty="0">
                <a:latin typeface="Arial"/>
                <a:cs typeface="Arial"/>
              </a:rPr>
              <a:t>New hires</a:t>
            </a:r>
          </a:p>
          <a:p>
            <a:pPr marL="463550" indent="-233363" eaLnBrk="1" hangingPunct="1">
              <a:buFont typeface="Arial"/>
              <a:buChar char="•"/>
              <a:defRPr/>
            </a:pPr>
            <a:r>
              <a:rPr lang="en-US" sz="2000" dirty="0">
                <a:latin typeface="Arial"/>
                <a:cs typeface="Arial"/>
              </a:rPr>
              <a:t>Technology / Product or Service development</a:t>
            </a:r>
          </a:p>
          <a:p>
            <a:pPr marL="463550" indent="-233363" eaLnBrk="1" hangingPunct="1">
              <a:buFont typeface="Arial"/>
              <a:buChar char="•"/>
              <a:defRPr/>
            </a:pPr>
            <a:r>
              <a:rPr lang="en-US" sz="2000" dirty="0">
                <a:latin typeface="Arial"/>
                <a:cs typeface="Arial"/>
              </a:rPr>
              <a:t>Capital expenses / equipment</a:t>
            </a:r>
          </a:p>
        </p:txBody>
      </p:sp>
      <p:pic>
        <p:nvPicPr>
          <p:cNvPr id="6" name="Picture 5" descr="ph 3d logo white copy.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24850" y="6397625"/>
            <a:ext cx="723900" cy="476032"/>
          </a:xfrm>
          <a:prstGeom prst="rect">
            <a:avLst/>
          </a:prstGeo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itle 1"/>
          <p:cNvSpPr>
            <a:spLocks noGrp="1"/>
          </p:cNvSpPr>
          <p:nvPr>
            <p:ph type="title"/>
          </p:nvPr>
        </p:nvSpPr>
        <p:spPr/>
        <p:txBody>
          <a:bodyPr/>
          <a:lstStyle/>
          <a:p>
            <a:pPr eaLnBrk="1" hangingPunct="1"/>
            <a:r>
              <a:rPr lang="en-US" b="1" dirty="0">
                <a:solidFill>
                  <a:srgbClr val="727272"/>
                </a:solidFill>
                <a:latin typeface="Arial" charset="0"/>
                <a:cs typeface="Arial" charset="0"/>
              </a:rPr>
              <a:t>Other slides</a:t>
            </a:r>
          </a:p>
        </p:txBody>
      </p:sp>
      <p:sp>
        <p:nvSpPr>
          <p:cNvPr id="23554" name="TextBox 8"/>
          <p:cNvSpPr txBox="1">
            <a:spLocks noChangeArrowheads="1"/>
          </p:cNvSpPr>
          <p:nvPr/>
        </p:nvSpPr>
        <p:spPr bwMode="auto">
          <a:xfrm>
            <a:off x="1685925" y="1855788"/>
            <a:ext cx="6032500" cy="255454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r>
              <a:rPr lang="en-US" sz="2000" dirty="0">
                <a:latin typeface="Arial" charset="0"/>
                <a:cs typeface="Arial" charset="0"/>
              </a:rPr>
              <a:t>Slides below are often used, but this was designed for an 8-minute pitch with 5 minutes for q/a. But Guy Kawasaki says 20 minutes is the limit. So, you could take another 10 here to drive your points home. </a:t>
            </a:r>
          </a:p>
          <a:p>
            <a:pPr eaLnBrk="1" hangingPunct="1"/>
            <a:endParaRPr lang="en-US" sz="2000" dirty="0">
              <a:latin typeface="Arial" charset="0"/>
              <a:cs typeface="Arial" charset="0"/>
            </a:endParaRPr>
          </a:p>
          <a:p>
            <a:pPr eaLnBrk="1" hangingPunct="1"/>
            <a:r>
              <a:rPr lang="en-US" sz="2000" dirty="0">
                <a:latin typeface="Arial" charset="0"/>
                <a:cs typeface="Arial" charset="0"/>
              </a:rPr>
              <a:t>Consider the topics that follow. And/or weave some of this into earlier slides.</a:t>
            </a:r>
          </a:p>
        </p:txBody>
      </p:sp>
      <p:sp>
        <p:nvSpPr>
          <p:cNvPr id="11" name="Rectangle 10"/>
          <p:cNvSpPr/>
          <p:nvPr/>
        </p:nvSpPr>
        <p:spPr>
          <a:xfrm>
            <a:off x="0" y="6397625"/>
            <a:ext cx="9153525" cy="503238"/>
          </a:xfrm>
          <a:prstGeom prst="rect">
            <a:avLst/>
          </a:prstGeom>
          <a:solidFill>
            <a:srgbClr val="323232"/>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latin typeface="TradeGothic BoldCondTwenty"/>
              <a:cs typeface="TradeGothic BoldCondTwenty"/>
            </a:endParaRPr>
          </a:p>
        </p:txBody>
      </p:sp>
      <p:pic>
        <p:nvPicPr>
          <p:cNvPr id="6" name="Picture 5" descr="ph 3d logo white copy.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24850" y="6397625"/>
            <a:ext cx="723900" cy="476032"/>
          </a:xfrm>
          <a:prstGeom prst="rect">
            <a:avLst/>
          </a:prstGeom>
        </p:spPr>
      </p:pic>
    </p:spTree>
    <p:extLst>
      <p:ext uri="{BB962C8B-B14F-4D97-AF65-F5344CB8AC3E}">
        <p14:creationId xmlns:p14="http://schemas.microsoft.com/office/powerpoint/2010/main" val="10400019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itle 1"/>
          <p:cNvSpPr>
            <a:spLocks noGrp="1"/>
          </p:cNvSpPr>
          <p:nvPr>
            <p:ph type="title"/>
          </p:nvPr>
        </p:nvSpPr>
        <p:spPr>
          <a:xfrm>
            <a:off x="317500" y="-47625"/>
            <a:ext cx="8534400" cy="1143000"/>
          </a:xfrm>
        </p:spPr>
        <p:txBody>
          <a:bodyPr/>
          <a:lstStyle/>
          <a:p>
            <a:pPr eaLnBrk="1" hangingPunct="1"/>
            <a:r>
              <a:rPr lang="en-US" b="1" dirty="0">
                <a:solidFill>
                  <a:srgbClr val="727272"/>
                </a:solidFill>
                <a:latin typeface="Arial" charset="0"/>
                <a:cs typeface="Arial" charset="0"/>
              </a:rPr>
              <a:t>Traction</a:t>
            </a:r>
          </a:p>
        </p:txBody>
      </p:sp>
      <p:sp>
        <p:nvSpPr>
          <p:cNvPr id="25" name="Rectangle 24"/>
          <p:cNvSpPr/>
          <p:nvPr/>
        </p:nvSpPr>
        <p:spPr>
          <a:xfrm>
            <a:off x="0" y="6397625"/>
            <a:ext cx="9153525" cy="503238"/>
          </a:xfrm>
          <a:prstGeom prst="rect">
            <a:avLst/>
          </a:prstGeom>
          <a:solidFill>
            <a:srgbClr val="323232"/>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5604" name="TextBox 8"/>
          <p:cNvSpPr txBox="1">
            <a:spLocks noChangeArrowheads="1"/>
          </p:cNvSpPr>
          <p:nvPr/>
        </p:nvSpPr>
        <p:spPr bwMode="auto">
          <a:xfrm>
            <a:off x="1876425" y="1919288"/>
            <a:ext cx="5638800" cy="28622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r>
              <a:rPr lang="en-US" sz="2000">
                <a:latin typeface="Arial" charset="0"/>
                <a:cs typeface="Arial" charset="0"/>
              </a:rPr>
              <a:t>Show your timeline and milestones to date</a:t>
            </a:r>
          </a:p>
          <a:p>
            <a:pPr eaLnBrk="1" hangingPunct="1"/>
            <a:endParaRPr lang="en-US" sz="2000">
              <a:latin typeface="Arial" charset="0"/>
              <a:cs typeface="Arial" charset="0"/>
            </a:endParaRPr>
          </a:p>
          <a:p>
            <a:pPr eaLnBrk="1" hangingPunct="1"/>
            <a:r>
              <a:rPr lang="en-US" sz="2000">
                <a:latin typeface="Arial" charset="0"/>
                <a:cs typeface="Arial" charset="0"/>
              </a:rPr>
              <a:t>Growth metrics are key at early stage</a:t>
            </a:r>
          </a:p>
          <a:p>
            <a:pPr eaLnBrk="1" hangingPunct="1"/>
            <a:endParaRPr lang="en-US" sz="2000">
              <a:latin typeface="Arial" charset="0"/>
              <a:cs typeface="Arial" charset="0"/>
            </a:endParaRPr>
          </a:p>
          <a:p>
            <a:pPr eaLnBrk="1" hangingPunct="1"/>
            <a:r>
              <a:rPr lang="en-US" sz="2000">
                <a:latin typeface="Arial" charset="0"/>
                <a:cs typeface="Arial" charset="0"/>
              </a:rPr>
              <a:t>Highlight press, partnerships, accolades</a:t>
            </a:r>
          </a:p>
          <a:p>
            <a:pPr eaLnBrk="1" hangingPunct="1"/>
            <a:endParaRPr lang="en-US" sz="2000">
              <a:latin typeface="Arial" charset="0"/>
              <a:cs typeface="Arial" charset="0"/>
            </a:endParaRPr>
          </a:p>
          <a:p>
            <a:pPr eaLnBrk="1" hangingPunct="1"/>
            <a:r>
              <a:rPr lang="en-US" sz="2000">
                <a:latin typeface="Arial" charset="0"/>
                <a:cs typeface="Arial" charset="0"/>
              </a:rPr>
              <a:t>Customer success stories and/or testimonials</a:t>
            </a:r>
          </a:p>
          <a:p>
            <a:pPr eaLnBrk="1" hangingPunct="1"/>
            <a:endParaRPr lang="en-US" sz="2000">
              <a:latin typeface="Arial" charset="0"/>
              <a:cs typeface="Arial" charset="0"/>
            </a:endParaRPr>
          </a:p>
          <a:p>
            <a:pPr eaLnBrk="1" hangingPunct="1"/>
            <a:endParaRPr lang="en-US" sz="2000">
              <a:latin typeface="Arial" charset="0"/>
              <a:cs typeface="Arial" charset="0"/>
            </a:endParaRPr>
          </a:p>
        </p:txBody>
      </p:sp>
      <p:pic>
        <p:nvPicPr>
          <p:cNvPr id="6" name="Picture 5" descr="ph 3d logo white copy.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24850" y="6397625"/>
            <a:ext cx="723900" cy="476032"/>
          </a:xfrm>
          <a:prstGeom prst="rect">
            <a:avLst/>
          </a:prstGeom>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Title 1"/>
          <p:cNvSpPr>
            <a:spLocks noGrp="1"/>
          </p:cNvSpPr>
          <p:nvPr>
            <p:ph type="title"/>
          </p:nvPr>
        </p:nvSpPr>
        <p:spPr/>
        <p:txBody>
          <a:bodyPr/>
          <a:lstStyle/>
          <a:p>
            <a:pPr eaLnBrk="1" hangingPunct="1"/>
            <a:r>
              <a:rPr lang="en-US" b="1">
                <a:solidFill>
                  <a:srgbClr val="727272"/>
                </a:solidFill>
                <a:latin typeface="Arial" charset="0"/>
                <a:cs typeface="Arial" charset="0"/>
              </a:rPr>
              <a:t>Marketing &amp; Growth Strategy</a:t>
            </a:r>
          </a:p>
        </p:txBody>
      </p:sp>
      <p:sp>
        <p:nvSpPr>
          <p:cNvPr id="11" name="Rectangle 10"/>
          <p:cNvSpPr/>
          <p:nvPr/>
        </p:nvSpPr>
        <p:spPr>
          <a:xfrm>
            <a:off x="0" y="6397625"/>
            <a:ext cx="9153525" cy="503238"/>
          </a:xfrm>
          <a:prstGeom prst="rect">
            <a:avLst/>
          </a:prstGeom>
          <a:solidFill>
            <a:srgbClr val="323232"/>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latin typeface="TradeGothic BoldCondTwenty"/>
              <a:cs typeface="TradeGothic BoldCondTwenty"/>
            </a:endParaRPr>
          </a:p>
        </p:txBody>
      </p:sp>
      <p:sp>
        <p:nvSpPr>
          <p:cNvPr id="35844" name="TextBox 8"/>
          <p:cNvSpPr txBox="1">
            <a:spLocks noChangeArrowheads="1"/>
          </p:cNvSpPr>
          <p:nvPr/>
        </p:nvSpPr>
        <p:spPr bwMode="auto">
          <a:xfrm>
            <a:off x="1397000" y="1716088"/>
            <a:ext cx="6435725" cy="37861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r>
              <a:rPr lang="en-US" sz="2000">
                <a:latin typeface="Arial" charset="0"/>
                <a:cs typeface="Arial" charset="0"/>
              </a:rPr>
              <a:t>Where are your customers looking today and finding help?</a:t>
            </a:r>
          </a:p>
          <a:p>
            <a:pPr eaLnBrk="1" hangingPunct="1"/>
            <a:endParaRPr lang="en-US" sz="2000">
              <a:latin typeface="Arial" charset="0"/>
              <a:cs typeface="Arial" charset="0"/>
            </a:endParaRPr>
          </a:p>
          <a:p>
            <a:pPr eaLnBrk="1" hangingPunct="1"/>
            <a:r>
              <a:rPr lang="en-US" sz="2000">
                <a:latin typeface="Arial" charset="0"/>
                <a:cs typeface="Arial" charset="0"/>
              </a:rPr>
              <a:t>Where will you get in front of them?</a:t>
            </a:r>
          </a:p>
          <a:p>
            <a:pPr eaLnBrk="1" hangingPunct="1"/>
            <a:endParaRPr lang="en-US" sz="2000">
              <a:latin typeface="Arial" charset="0"/>
              <a:cs typeface="Arial" charset="0"/>
            </a:endParaRPr>
          </a:p>
          <a:p>
            <a:pPr eaLnBrk="1" hangingPunct="1"/>
            <a:r>
              <a:rPr lang="en-US" sz="2000">
                <a:latin typeface="Arial" charset="0"/>
                <a:cs typeface="Arial" charset="0"/>
              </a:rPr>
              <a:t>How will you achieve your target growth rates? </a:t>
            </a:r>
          </a:p>
          <a:p>
            <a:pPr eaLnBrk="1" hangingPunct="1"/>
            <a:endParaRPr lang="en-US" sz="2000">
              <a:latin typeface="Arial" charset="0"/>
              <a:cs typeface="Arial" charset="0"/>
            </a:endParaRPr>
          </a:p>
          <a:p>
            <a:pPr eaLnBrk="1" hangingPunct="1"/>
            <a:r>
              <a:rPr lang="en-US" sz="2000">
                <a:latin typeface="Arial" charset="0"/>
                <a:cs typeface="Arial" charset="0"/>
              </a:rPr>
              <a:t>What are the most important and unique channels and methods you will use to find and win customers?</a:t>
            </a:r>
          </a:p>
          <a:p>
            <a:pPr eaLnBrk="1" hangingPunct="1"/>
            <a:endParaRPr lang="en-US" sz="2000">
              <a:latin typeface="Arial" charset="0"/>
              <a:cs typeface="Arial" charset="0"/>
            </a:endParaRPr>
          </a:p>
          <a:p>
            <a:pPr eaLnBrk="1" hangingPunct="1"/>
            <a:r>
              <a:rPr lang="en-US" sz="2000">
                <a:latin typeface="Arial" charset="0"/>
                <a:cs typeface="Arial" charset="0"/>
              </a:rPr>
              <a:t>How are you doing it differently than others in the space?</a:t>
            </a:r>
          </a:p>
        </p:txBody>
      </p:sp>
      <p:pic>
        <p:nvPicPr>
          <p:cNvPr id="6" name="Picture 5" descr="ph 3d logo white copy.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24850" y="6397625"/>
            <a:ext cx="723900" cy="476032"/>
          </a:xfrm>
          <a:prstGeom prst="rect">
            <a:avLst/>
          </a:prstGeom>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Title 1"/>
          <p:cNvSpPr>
            <a:spLocks noGrp="1"/>
          </p:cNvSpPr>
          <p:nvPr>
            <p:ph type="title"/>
          </p:nvPr>
        </p:nvSpPr>
        <p:spPr/>
        <p:txBody>
          <a:bodyPr/>
          <a:lstStyle/>
          <a:p>
            <a:pPr eaLnBrk="1" hangingPunct="1"/>
            <a:r>
              <a:rPr lang="en-US" b="1">
                <a:solidFill>
                  <a:srgbClr val="727272"/>
                </a:solidFill>
                <a:latin typeface="Arial" charset="0"/>
                <a:cs typeface="Arial" charset="0"/>
              </a:rPr>
              <a:t>Team</a:t>
            </a:r>
          </a:p>
        </p:txBody>
      </p:sp>
      <p:sp>
        <p:nvSpPr>
          <p:cNvPr id="11" name="Rectangle 10"/>
          <p:cNvSpPr/>
          <p:nvPr/>
        </p:nvSpPr>
        <p:spPr>
          <a:xfrm>
            <a:off x="0" y="6397625"/>
            <a:ext cx="9153525" cy="503238"/>
          </a:xfrm>
          <a:prstGeom prst="rect">
            <a:avLst/>
          </a:prstGeom>
          <a:solidFill>
            <a:srgbClr val="323232"/>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latin typeface="TradeGothic BoldCondTwenty"/>
              <a:cs typeface="TradeGothic BoldCondTwenty"/>
            </a:endParaRPr>
          </a:p>
        </p:txBody>
      </p:sp>
      <p:sp>
        <p:nvSpPr>
          <p:cNvPr id="37892" name="TextBox 8"/>
          <p:cNvSpPr txBox="1">
            <a:spLocks noChangeArrowheads="1"/>
          </p:cNvSpPr>
          <p:nvPr/>
        </p:nvSpPr>
        <p:spPr bwMode="auto">
          <a:xfrm>
            <a:off x="1482725" y="1919288"/>
            <a:ext cx="6264275" cy="22463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r>
              <a:rPr lang="en-US" sz="2000">
                <a:latin typeface="Arial" charset="0"/>
                <a:cs typeface="Arial" charset="0"/>
              </a:rPr>
              <a:t>Highlight key team members and their prior positions, successes, domain expertise</a:t>
            </a:r>
          </a:p>
          <a:p>
            <a:pPr eaLnBrk="1" hangingPunct="1"/>
            <a:endParaRPr lang="en-US" sz="2000">
              <a:latin typeface="Arial" charset="0"/>
              <a:cs typeface="Arial" charset="0"/>
            </a:endParaRPr>
          </a:p>
          <a:p>
            <a:pPr eaLnBrk="1" hangingPunct="1"/>
            <a:r>
              <a:rPr lang="en-US" sz="2000">
                <a:latin typeface="Arial" charset="0"/>
                <a:cs typeface="Arial" charset="0"/>
              </a:rPr>
              <a:t>Demonstrate relevant experience</a:t>
            </a:r>
          </a:p>
          <a:p>
            <a:pPr eaLnBrk="1" hangingPunct="1"/>
            <a:endParaRPr lang="en-US" sz="2000">
              <a:latin typeface="Arial" charset="0"/>
              <a:cs typeface="Arial" charset="0"/>
            </a:endParaRPr>
          </a:p>
          <a:p>
            <a:pPr eaLnBrk="1" hangingPunct="1"/>
            <a:r>
              <a:rPr lang="en-US" sz="2000">
                <a:latin typeface="Arial" charset="0"/>
                <a:cs typeface="Arial" charset="0"/>
              </a:rPr>
              <a:t>Which roles are the keys to success in your company/space?</a:t>
            </a:r>
          </a:p>
        </p:txBody>
      </p:sp>
      <p:pic>
        <p:nvPicPr>
          <p:cNvPr id="6" name="Picture 5" descr="ph 3d logo white copy.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24850" y="6397625"/>
            <a:ext cx="723900" cy="476032"/>
          </a:xfrm>
          <a:prstGeom prst="rect">
            <a:avLst/>
          </a:prstGeom>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le 1"/>
          <p:cNvSpPr>
            <a:spLocks noGrp="1"/>
          </p:cNvSpPr>
          <p:nvPr>
            <p:ph type="title"/>
          </p:nvPr>
        </p:nvSpPr>
        <p:spPr/>
        <p:txBody>
          <a:bodyPr/>
          <a:lstStyle/>
          <a:p>
            <a:pPr eaLnBrk="1" hangingPunct="1"/>
            <a:r>
              <a:rPr lang="en-US" b="1">
                <a:solidFill>
                  <a:srgbClr val="727272"/>
                </a:solidFill>
                <a:latin typeface="Arial" charset="0"/>
                <a:cs typeface="Arial" charset="0"/>
              </a:rPr>
              <a:t>Financials</a:t>
            </a:r>
          </a:p>
        </p:txBody>
      </p:sp>
      <p:sp>
        <p:nvSpPr>
          <p:cNvPr id="11" name="Rectangle 10"/>
          <p:cNvSpPr/>
          <p:nvPr/>
        </p:nvSpPr>
        <p:spPr>
          <a:xfrm>
            <a:off x="0" y="6397625"/>
            <a:ext cx="9153525" cy="503238"/>
          </a:xfrm>
          <a:prstGeom prst="rect">
            <a:avLst/>
          </a:prstGeom>
          <a:solidFill>
            <a:srgbClr val="323232"/>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latin typeface="TradeGothic BoldCondTwenty"/>
              <a:cs typeface="TradeGothic BoldCondTwenty"/>
            </a:endParaRPr>
          </a:p>
        </p:txBody>
      </p:sp>
      <p:sp>
        <p:nvSpPr>
          <p:cNvPr id="5" name="TextBox 8"/>
          <p:cNvSpPr txBox="1">
            <a:spLocks noChangeArrowheads="1"/>
          </p:cNvSpPr>
          <p:nvPr/>
        </p:nvSpPr>
        <p:spPr bwMode="auto">
          <a:xfrm>
            <a:off x="1787525" y="1919288"/>
            <a:ext cx="5997575" cy="34782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defRPr/>
            </a:pPr>
            <a:r>
              <a:rPr lang="en-US" sz="2000" dirty="0">
                <a:latin typeface="Arial"/>
                <a:cs typeface="Arial"/>
              </a:rPr>
              <a:t>Include 3-5 years of financial projections</a:t>
            </a:r>
          </a:p>
          <a:p>
            <a:pPr eaLnBrk="1" hangingPunct="1">
              <a:defRPr/>
            </a:pPr>
            <a:endParaRPr lang="en-US" sz="2000" dirty="0">
              <a:latin typeface="Arial"/>
              <a:cs typeface="Arial"/>
            </a:endParaRPr>
          </a:p>
          <a:p>
            <a:pPr eaLnBrk="1" hangingPunct="1">
              <a:defRPr/>
            </a:pPr>
            <a:r>
              <a:rPr lang="en-US" sz="2000" dirty="0">
                <a:latin typeface="Arial"/>
                <a:cs typeface="Arial"/>
              </a:rPr>
              <a:t>Mention key &amp; critical assumptions in your model of expenses, customer conversion, market penetration %</a:t>
            </a:r>
          </a:p>
          <a:p>
            <a:pPr eaLnBrk="1" hangingPunct="1">
              <a:defRPr/>
            </a:pPr>
            <a:endParaRPr lang="en-US" sz="2000" dirty="0">
              <a:latin typeface="Arial"/>
              <a:cs typeface="Arial"/>
            </a:endParaRPr>
          </a:p>
          <a:p>
            <a:pPr eaLnBrk="1" hangingPunct="1">
              <a:defRPr/>
            </a:pPr>
            <a:r>
              <a:rPr lang="en-US" sz="2000" dirty="0">
                <a:latin typeface="Arial"/>
                <a:cs typeface="Arial"/>
              </a:rPr>
              <a:t>Highlight each of these Yearly for at least 3 years:</a:t>
            </a:r>
          </a:p>
          <a:p>
            <a:pPr marL="342900" indent="-342900" eaLnBrk="1" hangingPunct="1">
              <a:buFont typeface="Arial"/>
              <a:buChar char="•"/>
              <a:defRPr/>
            </a:pPr>
            <a:r>
              <a:rPr lang="en-US" sz="2000" dirty="0">
                <a:latin typeface="Arial"/>
                <a:cs typeface="Arial"/>
              </a:rPr>
              <a:t>Total Customers</a:t>
            </a:r>
          </a:p>
          <a:p>
            <a:pPr marL="342900" indent="-342900" eaLnBrk="1" hangingPunct="1">
              <a:buFont typeface="Arial"/>
              <a:buChar char="•"/>
              <a:defRPr/>
            </a:pPr>
            <a:r>
              <a:rPr lang="en-US" sz="2000" dirty="0">
                <a:latin typeface="Arial"/>
                <a:cs typeface="Arial"/>
              </a:rPr>
              <a:t>Total Revenue</a:t>
            </a:r>
          </a:p>
          <a:p>
            <a:pPr marL="342900" indent="-342900" eaLnBrk="1" hangingPunct="1">
              <a:buFont typeface="Arial"/>
              <a:buChar char="•"/>
              <a:defRPr/>
            </a:pPr>
            <a:r>
              <a:rPr lang="en-US" sz="2000" dirty="0">
                <a:latin typeface="Arial"/>
                <a:cs typeface="Arial"/>
              </a:rPr>
              <a:t>Total Expense</a:t>
            </a:r>
          </a:p>
          <a:p>
            <a:pPr marL="342900" indent="-342900" eaLnBrk="1" hangingPunct="1">
              <a:buFont typeface="Arial"/>
              <a:buChar char="•"/>
              <a:defRPr/>
            </a:pPr>
            <a:r>
              <a:rPr lang="en-US" sz="2000" dirty="0">
                <a:latin typeface="Arial"/>
                <a:cs typeface="Arial"/>
              </a:rPr>
              <a:t>EBITDA </a:t>
            </a:r>
          </a:p>
        </p:txBody>
      </p:sp>
      <p:pic>
        <p:nvPicPr>
          <p:cNvPr id="6" name="Picture 5" descr="ph 3d logo white copy.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24850" y="6397625"/>
            <a:ext cx="723900" cy="476032"/>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le 1"/>
          <p:cNvSpPr>
            <a:spLocks noGrp="1"/>
          </p:cNvSpPr>
          <p:nvPr>
            <p:ph type="title"/>
          </p:nvPr>
        </p:nvSpPr>
        <p:spPr/>
        <p:txBody>
          <a:bodyPr/>
          <a:lstStyle/>
          <a:p>
            <a:pPr eaLnBrk="1" hangingPunct="1"/>
            <a:r>
              <a:rPr lang="en-US" b="1" dirty="0">
                <a:solidFill>
                  <a:srgbClr val="727272"/>
                </a:solidFill>
                <a:latin typeface="Arial" charset="0"/>
                <a:cs typeface="Arial" charset="0"/>
              </a:rPr>
              <a:t>Common Deck Mistakes</a:t>
            </a:r>
          </a:p>
        </p:txBody>
      </p:sp>
      <p:sp>
        <p:nvSpPr>
          <p:cNvPr id="17410" name="TextBox 8"/>
          <p:cNvSpPr txBox="1">
            <a:spLocks noChangeArrowheads="1"/>
          </p:cNvSpPr>
          <p:nvPr/>
        </p:nvSpPr>
        <p:spPr bwMode="auto">
          <a:xfrm>
            <a:off x="1003300" y="1095375"/>
            <a:ext cx="7543800" cy="526297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r>
              <a:rPr lang="en-US" dirty="0">
                <a:latin typeface="Arial" charset="0"/>
                <a:cs typeface="Arial" charset="0"/>
              </a:rPr>
              <a:t>In the competition this deck was built for, you would typically have 8 minutes to get through minimum 7 slides. 5 minutes to answer questions afterward.</a:t>
            </a:r>
          </a:p>
          <a:p>
            <a:pPr eaLnBrk="1" hangingPunct="1"/>
            <a:r>
              <a:rPr lang="en-US" dirty="0">
                <a:latin typeface="Arial" charset="0"/>
                <a:cs typeface="Arial" charset="0"/>
              </a:rPr>
              <a:t>FAILURE = : </a:t>
            </a:r>
          </a:p>
          <a:p>
            <a:pPr marL="633413" indent="-349250" eaLnBrk="1" hangingPunct="1">
              <a:buFont typeface="Arial"/>
              <a:buChar char="•"/>
            </a:pPr>
            <a:r>
              <a:rPr lang="en-US" dirty="0">
                <a:latin typeface="Arial" charset="0"/>
                <a:cs typeface="Arial" charset="0"/>
              </a:rPr>
              <a:t>Too many slides, too much information</a:t>
            </a:r>
          </a:p>
          <a:p>
            <a:pPr marL="633413" indent="-349250" eaLnBrk="1" hangingPunct="1">
              <a:buFont typeface="Arial"/>
              <a:buChar char="•"/>
            </a:pPr>
            <a:r>
              <a:rPr lang="en-US" dirty="0">
                <a:latin typeface="Arial" charset="0"/>
                <a:cs typeface="Arial" charset="0"/>
              </a:rPr>
              <a:t>Too “Wordy”</a:t>
            </a:r>
          </a:p>
          <a:p>
            <a:pPr marL="1081088" lvl="1" indent="-284163" eaLnBrk="1" hangingPunct="1">
              <a:buFont typeface="Arial"/>
              <a:buChar char="•"/>
            </a:pPr>
            <a:r>
              <a:rPr lang="en-US" dirty="0">
                <a:latin typeface="Arial" charset="0"/>
                <a:cs typeface="Arial" charset="0"/>
              </a:rPr>
              <a:t>Follow Guy Kawasaki’s 10/20/30 Rule for slide design. 10 slides / 20 minutes to present the slides / 30 point font or greater</a:t>
            </a:r>
          </a:p>
          <a:p>
            <a:pPr marL="633413" indent="-349250" eaLnBrk="1" hangingPunct="1">
              <a:buFont typeface="Arial"/>
              <a:buChar char="•"/>
            </a:pPr>
            <a:r>
              <a:rPr lang="en-US" dirty="0">
                <a:latin typeface="Arial" charset="0"/>
                <a:cs typeface="Arial" charset="0"/>
              </a:rPr>
              <a:t>Too many product or financial details</a:t>
            </a:r>
          </a:p>
          <a:p>
            <a:pPr marL="633413" indent="-349250" eaLnBrk="1" hangingPunct="1">
              <a:buFont typeface="Arial"/>
              <a:buChar char="•"/>
            </a:pPr>
            <a:r>
              <a:rPr lang="en-US" dirty="0">
                <a:latin typeface="Arial" charset="0"/>
                <a:cs typeface="Arial" charset="0"/>
              </a:rPr>
              <a:t>Belittling competitors</a:t>
            </a:r>
          </a:p>
          <a:p>
            <a:pPr marL="633413" indent="-349250" eaLnBrk="1" hangingPunct="1">
              <a:buFont typeface="Arial"/>
              <a:buChar char="•"/>
            </a:pPr>
            <a:r>
              <a:rPr lang="en-US" dirty="0">
                <a:latin typeface="Arial" charset="0"/>
                <a:cs typeface="Arial" charset="0"/>
              </a:rPr>
              <a:t>False / silly assumptions you can’t back up or don’t have data on</a:t>
            </a:r>
          </a:p>
          <a:p>
            <a:pPr marL="633413" indent="-349250" eaLnBrk="1" hangingPunct="1">
              <a:buFont typeface="Arial"/>
              <a:buChar char="•"/>
            </a:pPr>
            <a:r>
              <a:rPr lang="en-US" dirty="0">
                <a:latin typeface="Arial" charset="0"/>
                <a:cs typeface="Arial" charset="0"/>
              </a:rPr>
              <a:t>False confidence or arrogance </a:t>
            </a:r>
          </a:p>
        </p:txBody>
      </p:sp>
      <p:sp>
        <p:nvSpPr>
          <p:cNvPr id="11" name="Rectangle 10"/>
          <p:cNvSpPr/>
          <p:nvPr/>
        </p:nvSpPr>
        <p:spPr>
          <a:xfrm>
            <a:off x="0" y="6397625"/>
            <a:ext cx="9153525" cy="503238"/>
          </a:xfrm>
          <a:prstGeom prst="rect">
            <a:avLst/>
          </a:prstGeom>
          <a:solidFill>
            <a:srgbClr val="323232"/>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latin typeface="TradeGothic BoldCondTwenty"/>
              <a:cs typeface="TradeGothic BoldCondTwenty"/>
            </a:endParaRPr>
          </a:p>
        </p:txBody>
      </p:sp>
      <p:pic>
        <p:nvPicPr>
          <p:cNvPr id="6" name="Picture 5" descr="ph 3d logo white copy.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24850" y="6397625"/>
            <a:ext cx="723900" cy="476032"/>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le 1"/>
          <p:cNvSpPr>
            <a:spLocks noGrp="1"/>
          </p:cNvSpPr>
          <p:nvPr>
            <p:ph type="title"/>
          </p:nvPr>
        </p:nvSpPr>
        <p:spPr/>
        <p:txBody>
          <a:bodyPr/>
          <a:lstStyle/>
          <a:p>
            <a:pPr eaLnBrk="1" hangingPunct="1"/>
            <a:r>
              <a:rPr lang="en-US" b="1" dirty="0">
                <a:solidFill>
                  <a:srgbClr val="727272"/>
                </a:solidFill>
                <a:latin typeface="Arial" charset="0"/>
                <a:cs typeface="Arial" charset="0"/>
              </a:rPr>
              <a:t>Investor Pitch Deck Outline</a:t>
            </a:r>
          </a:p>
        </p:txBody>
      </p:sp>
      <p:sp>
        <p:nvSpPr>
          <p:cNvPr id="21506" name="TextBox 8"/>
          <p:cNvSpPr txBox="1">
            <a:spLocks noChangeArrowheads="1"/>
          </p:cNvSpPr>
          <p:nvPr/>
        </p:nvSpPr>
        <p:spPr bwMode="auto">
          <a:xfrm>
            <a:off x="457200" y="1095375"/>
            <a:ext cx="8325364" cy="424731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marL="457200" indent="-457200"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marL="0" indent="0" eaLnBrk="1" hangingPunct="1"/>
            <a:r>
              <a:rPr lang="en-US" sz="1800" b="1" dirty="0">
                <a:latin typeface="TradeGothic" charset="0"/>
                <a:cs typeface="TradeGothic" charset="0"/>
              </a:rPr>
              <a:t>The 7 sides below are what you need to have ready to pitch, and in this exact order. Any extra info or slides you want to talk about, needs to go at the end. See hints at end of this deck. Projectors are often 16x10 aspect ratio at full screen. So, you will want to create your deck near that ratio if you want to make the most of screen real estate. Here is a page of KILLER pitch deck templates at that ratio I recommend: </a:t>
            </a:r>
            <a:r>
              <a:rPr lang="en-US" sz="1800" b="1" dirty="0">
                <a:latin typeface="TradeGothic" charset="0"/>
                <a:cs typeface="TradeGothic" charset="0"/>
                <a:hlinkClick r:id="rId3"/>
              </a:rPr>
              <a:t>http://bit.do/killer-AngelPich-templates</a:t>
            </a:r>
            <a:r>
              <a:rPr lang="en-US" sz="1800" b="1" dirty="0">
                <a:latin typeface="TradeGothic" charset="0"/>
                <a:cs typeface="TradeGothic" charset="0"/>
              </a:rPr>
              <a:t> </a:t>
            </a:r>
          </a:p>
          <a:p>
            <a:pPr eaLnBrk="1" hangingPunct="1">
              <a:buFontTx/>
              <a:buAutoNum type="arabicParenR"/>
            </a:pPr>
            <a:r>
              <a:rPr lang="en-US" sz="1800" b="1" u="sng" dirty="0">
                <a:latin typeface="TradeGothic" charset="0"/>
                <a:cs typeface="TradeGothic" charset="0"/>
              </a:rPr>
              <a:t>Title</a:t>
            </a:r>
            <a:r>
              <a:rPr lang="en-US" sz="1800" b="1" dirty="0">
                <a:latin typeface="TradeGothic" charset="0"/>
                <a:cs typeface="TradeGothic" charset="0"/>
              </a:rPr>
              <a:t>: Elevator Pitch (clever positioning statements are very good here)</a:t>
            </a:r>
          </a:p>
          <a:p>
            <a:pPr eaLnBrk="1" hangingPunct="1">
              <a:buFontTx/>
              <a:buAutoNum type="arabicParenR"/>
            </a:pPr>
            <a:r>
              <a:rPr lang="en-US" sz="1800" b="1" u="sng" dirty="0">
                <a:latin typeface="TradeGothic" charset="0"/>
                <a:cs typeface="TradeGothic" charset="0"/>
              </a:rPr>
              <a:t>Problem</a:t>
            </a:r>
            <a:r>
              <a:rPr lang="en-US" sz="1800" b="1" dirty="0">
                <a:latin typeface="TradeGothic" charset="0"/>
                <a:cs typeface="TradeGothic" charset="0"/>
              </a:rPr>
              <a:t>: Current Solutions: What need do you fill? Other solutions to problem</a:t>
            </a:r>
          </a:p>
          <a:p>
            <a:pPr eaLnBrk="1" hangingPunct="1">
              <a:buFontTx/>
              <a:buAutoNum type="arabicParenR"/>
            </a:pPr>
            <a:r>
              <a:rPr lang="en-US" sz="1800" b="1" u="sng" dirty="0">
                <a:latin typeface="TradeGothic" charset="0"/>
                <a:cs typeface="TradeGothic" charset="0"/>
              </a:rPr>
              <a:t>Solution</a:t>
            </a:r>
            <a:r>
              <a:rPr lang="en-US" sz="1800" b="1" dirty="0">
                <a:latin typeface="TradeGothic" charset="0"/>
                <a:cs typeface="TradeGothic" charset="0"/>
              </a:rPr>
              <a:t>: Product or Service, Team &amp; Key Stakeholders (Investors, Advisors)</a:t>
            </a:r>
          </a:p>
          <a:p>
            <a:pPr eaLnBrk="1" hangingPunct="1">
              <a:buFontTx/>
              <a:buAutoNum type="arabicParenR"/>
            </a:pPr>
            <a:r>
              <a:rPr lang="en-US" sz="1800" b="1" u="sng" dirty="0">
                <a:latin typeface="TradeGothic" charset="0"/>
                <a:cs typeface="TradeGothic" charset="0"/>
              </a:rPr>
              <a:t>Consumer / Market</a:t>
            </a:r>
            <a:r>
              <a:rPr lang="en-US" sz="1800" b="1" dirty="0">
                <a:latin typeface="TradeGothic" charset="0"/>
                <a:cs typeface="TradeGothic" charset="0"/>
              </a:rPr>
              <a:t>: Opportunity based on market size &amp; your customer base</a:t>
            </a:r>
          </a:p>
          <a:p>
            <a:pPr eaLnBrk="1" hangingPunct="1">
              <a:buFontTx/>
              <a:buAutoNum type="arabicParenR"/>
            </a:pPr>
            <a:r>
              <a:rPr lang="en-US" sz="1800" b="1" u="sng" dirty="0">
                <a:latin typeface="TradeGothic" charset="0"/>
                <a:cs typeface="TradeGothic" charset="0"/>
              </a:rPr>
              <a:t>Competition</a:t>
            </a:r>
            <a:r>
              <a:rPr lang="en-US" sz="1800" b="1" dirty="0">
                <a:latin typeface="TradeGothic" charset="0"/>
                <a:cs typeface="TradeGothic" charset="0"/>
              </a:rPr>
              <a:t>: who are they, what do they have, how can you do better.</a:t>
            </a:r>
          </a:p>
          <a:p>
            <a:pPr eaLnBrk="1" hangingPunct="1">
              <a:buFontTx/>
              <a:buAutoNum type="arabicParenR"/>
            </a:pPr>
            <a:r>
              <a:rPr lang="en-US" sz="1800" b="1" u="sng" dirty="0">
                <a:latin typeface="TradeGothic" charset="0"/>
                <a:cs typeface="TradeGothic" charset="0"/>
              </a:rPr>
              <a:t>Economic Model</a:t>
            </a:r>
            <a:r>
              <a:rPr lang="en-US" sz="1800" b="1" dirty="0">
                <a:latin typeface="TradeGothic" charset="0"/>
                <a:cs typeface="TradeGothic" charset="0"/>
              </a:rPr>
              <a:t>: Financials, Momentum, Traction, Expertise, Business Model A/B, Revenue Streams: Sales/Subscription/License? Market Approach &amp; Strategy: How you grow your business</a:t>
            </a:r>
          </a:p>
          <a:p>
            <a:pPr eaLnBrk="1" hangingPunct="1">
              <a:buFontTx/>
              <a:buAutoNum type="arabicParenR"/>
            </a:pPr>
            <a:r>
              <a:rPr lang="en-US" sz="1800" b="1" u="sng" dirty="0">
                <a:latin typeface="TradeGothic" charset="0"/>
                <a:cs typeface="TradeGothic" charset="0"/>
              </a:rPr>
              <a:t>Investment</a:t>
            </a:r>
            <a:r>
              <a:rPr lang="en-US" sz="1800" b="1" dirty="0">
                <a:latin typeface="TradeGothic" charset="0"/>
                <a:cs typeface="TradeGothic" charset="0"/>
              </a:rPr>
              <a:t>: Your ‘Ask’ for funding, Basic use of funds</a:t>
            </a:r>
          </a:p>
        </p:txBody>
      </p:sp>
      <p:sp>
        <p:nvSpPr>
          <p:cNvPr id="11" name="Rectangle 10"/>
          <p:cNvSpPr/>
          <p:nvPr/>
        </p:nvSpPr>
        <p:spPr>
          <a:xfrm>
            <a:off x="0" y="6397625"/>
            <a:ext cx="9153525" cy="503238"/>
          </a:xfrm>
          <a:prstGeom prst="rect">
            <a:avLst/>
          </a:prstGeom>
          <a:solidFill>
            <a:srgbClr val="323232"/>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latin typeface="TradeGothic BoldCondTwenty"/>
              <a:cs typeface="TradeGothic BoldCondTwenty"/>
            </a:endParaRPr>
          </a:p>
        </p:txBody>
      </p:sp>
      <p:sp>
        <p:nvSpPr>
          <p:cNvPr id="21509" name="Rectangle 2"/>
          <p:cNvSpPr>
            <a:spLocks noChangeArrowheads="1"/>
          </p:cNvSpPr>
          <p:nvPr/>
        </p:nvSpPr>
        <p:spPr bwMode="auto">
          <a:xfrm>
            <a:off x="776060" y="5580835"/>
            <a:ext cx="7910740" cy="64633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p>
            <a:r>
              <a:rPr lang="en-US" b="1" dirty="0">
                <a:latin typeface="TradeGothic" charset="0"/>
                <a:cs typeface="TradeGothic" charset="0"/>
              </a:rPr>
              <a:t>Optional Slides if time allows: Exit Strategy, Partnership Agreements, Product/Service Demo, Existing Sales/Clients, Your “Special Sauce”  </a:t>
            </a:r>
          </a:p>
        </p:txBody>
      </p:sp>
      <p:pic>
        <p:nvPicPr>
          <p:cNvPr id="7" name="Picture 6" descr="ph 3d logo white copy.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324850" y="6397625"/>
            <a:ext cx="723900" cy="476032"/>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itle 1"/>
          <p:cNvSpPr>
            <a:spLocks noGrp="1"/>
          </p:cNvSpPr>
          <p:nvPr>
            <p:ph type="title"/>
          </p:nvPr>
        </p:nvSpPr>
        <p:spPr/>
        <p:txBody>
          <a:bodyPr/>
          <a:lstStyle/>
          <a:p>
            <a:pPr eaLnBrk="1" hangingPunct="1"/>
            <a:r>
              <a:rPr lang="en-US" b="1" dirty="0">
                <a:solidFill>
                  <a:srgbClr val="727272"/>
                </a:solidFill>
                <a:latin typeface="Arial" charset="0"/>
                <a:cs typeface="Arial" charset="0"/>
              </a:rPr>
              <a:t>Title Slide</a:t>
            </a:r>
          </a:p>
        </p:txBody>
      </p:sp>
      <p:sp>
        <p:nvSpPr>
          <p:cNvPr id="23554" name="TextBox 8"/>
          <p:cNvSpPr txBox="1">
            <a:spLocks noChangeArrowheads="1"/>
          </p:cNvSpPr>
          <p:nvPr/>
        </p:nvSpPr>
        <p:spPr bwMode="auto">
          <a:xfrm>
            <a:off x="905280" y="2031418"/>
            <a:ext cx="7419570" cy="415498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r>
              <a:rPr lang="en-US" dirty="0">
                <a:latin typeface="Arial" charset="0"/>
                <a:cs typeface="Arial" charset="0"/>
              </a:rPr>
              <a:t>A quick one-liner summary that combines your vision/product and the mission of your company</a:t>
            </a:r>
          </a:p>
          <a:p>
            <a:pPr eaLnBrk="1" hangingPunct="1"/>
            <a:endParaRPr lang="en-US" dirty="0">
              <a:latin typeface="Arial" charset="0"/>
              <a:cs typeface="Arial" charset="0"/>
            </a:endParaRPr>
          </a:p>
          <a:p>
            <a:pPr eaLnBrk="1" hangingPunct="1"/>
            <a:r>
              <a:rPr lang="en-US" dirty="0">
                <a:latin typeface="Arial" charset="0"/>
                <a:cs typeface="Arial" charset="0"/>
              </a:rPr>
              <a:t>Keep it short and memorable</a:t>
            </a:r>
          </a:p>
          <a:p>
            <a:pPr eaLnBrk="1" hangingPunct="1"/>
            <a:endParaRPr lang="en-US" dirty="0">
              <a:latin typeface="Arial" charset="0"/>
              <a:cs typeface="Arial" charset="0"/>
            </a:endParaRPr>
          </a:p>
          <a:p>
            <a:pPr eaLnBrk="1" hangingPunct="1"/>
            <a:r>
              <a:rPr lang="en-US" dirty="0">
                <a:latin typeface="Arial" charset="0"/>
                <a:cs typeface="Arial" charset="0"/>
              </a:rPr>
              <a:t>“We are X for Y”</a:t>
            </a:r>
          </a:p>
          <a:p>
            <a:pPr eaLnBrk="1" hangingPunct="1"/>
            <a:r>
              <a:rPr lang="en-US" dirty="0">
                <a:latin typeface="Arial" charset="0"/>
                <a:cs typeface="Arial" charset="0"/>
              </a:rPr>
              <a:t>Try crafting a relatable positioning statement such as (“We are </a:t>
            </a:r>
            <a:r>
              <a:rPr lang="en-US" dirty="0" err="1">
                <a:latin typeface="Arial" charset="0"/>
                <a:cs typeface="Arial" charset="0"/>
              </a:rPr>
              <a:t>AirBnB</a:t>
            </a:r>
            <a:r>
              <a:rPr lang="en-US" dirty="0">
                <a:latin typeface="Arial" charset="0"/>
                <a:cs typeface="Arial" charset="0"/>
              </a:rPr>
              <a:t> for Event Spaces”)</a:t>
            </a:r>
          </a:p>
          <a:p>
            <a:pPr eaLnBrk="1" hangingPunct="1"/>
            <a:r>
              <a:rPr lang="en-US" dirty="0">
                <a:latin typeface="Arial" charset="0"/>
                <a:cs typeface="Arial" charset="0"/>
              </a:rPr>
              <a:t>(“We are Starbucks for Farm-to-Table juices”)</a:t>
            </a:r>
          </a:p>
          <a:p>
            <a:pPr eaLnBrk="1" hangingPunct="1"/>
            <a:endParaRPr lang="en-US" dirty="0">
              <a:latin typeface="Arial" charset="0"/>
              <a:cs typeface="Arial" charset="0"/>
            </a:endParaRPr>
          </a:p>
          <a:p>
            <a:pPr eaLnBrk="1" hangingPunct="1"/>
            <a:endParaRPr lang="en-US" dirty="0">
              <a:latin typeface="Arial" charset="0"/>
              <a:cs typeface="Arial" charset="0"/>
            </a:endParaRPr>
          </a:p>
        </p:txBody>
      </p:sp>
      <p:sp>
        <p:nvSpPr>
          <p:cNvPr id="11" name="Rectangle 10"/>
          <p:cNvSpPr/>
          <p:nvPr/>
        </p:nvSpPr>
        <p:spPr>
          <a:xfrm>
            <a:off x="0" y="6397625"/>
            <a:ext cx="9153525" cy="503238"/>
          </a:xfrm>
          <a:prstGeom prst="rect">
            <a:avLst/>
          </a:prstGeom>
          <a:solidFill>
            <a:srgbClr val="323232"/>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latin typeface="TradeGothic BoldCondTwenty"/>
              <a:cs typeface="TradeGothic BoldCondTwenty"/>
            </a:endParaRPr>
          </a:p>
        </p:txBody>
      </p:sp>
      <p:pic>
        <p:nvPicPr>
          <p:cNvPr id="6" name="Picture 5" descr="ph 3d logo white copy.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24850" y="6397625"/>
            <a:ext cx="723900" cy="476032"/>
          </a:xfrm>
          <a:prstGeom prst="rect">
            <a:avLst/>
          </a:prstGeom>
        </p:spPr>
      </p:pic>
      <p:sp>
        <p:nvSpPr>
          <p:cNvPr id="2" name="Rectangle 1"/>
          <p:cNvSpPr/>
          <p:nvPr/>
        </p:nvSpPr>
        <p:spPr>
          <a:xfrm>
            <a:off x="2479457" y="1231349"/>
            <a:ext cx="4218410" cy="553998"/>
          </a:xfrm>
          <a:prstGeom prst="rect">
            <a:avLst/>
          </a:prstGeom>
        </p:spPr>
        <p:txBody>
          <a:bodyPr wrap="none">
            <a:spAutoFit/>
          </a:bodyPr>
          <a:lstStyle/>
          <a:p>
            <a:r>
              <a:rPr lang="en-US" sz="3000" b="1" dirty="0">
                <a:solidFill>
                  <a:srgbClr val="727272"/>
                </a:solidFill>
                <a:latin typeface="Arial" charset="0"/>
                <a:cs typeface="Arial" charset="0"/>
              </a:rPr>
              <a:t>Vision / Elevator Pitch</a:t>
            </a:r>
            <a:endParaRPr lang="en-US" sz="30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Title 1"/>
          <p:cNvSpPr>
            <a:spLocks noGrp="1"/>
          </p:cNvSpPr>
          <p:nvPr>
            <p:ph type="title"/>
          </p:nvPr>
        </p:nvSpPr>
        <p:spPr/>
        <p:txBody>
          <a:bodyPr/>
          <a:lstStyle/>
          <a:p>
            <a:pPr eaLnBrk="1" hangingPunct="1"/>
            <a:r>
              <a:rPr lang="en-US" b="1" dirty="0">
                <a:solidFill>
                  <a:srgbClr val="727272"/>
                </a:solidFill>
                <a:latin typeface="Arial" charset="0"/>
                <a:cs typeface="Arial" charset="0"/>
              </a:rPr>
              <a:t>The Problem</a:t>
            </a:r>
          </a:p>
        </p:txBody>
      </p:sp>
      <p:sp>
        <p:nvSpPr>
          <p:cNvPr id="29698" name="TextBox 21"/>
          <p:cNvSpPr txBox="1">
            <a:spLocks noChangeArrowheads="1"/>
          </p:cNvSpPr>
          <p:nvPr/>
        </p:nvSpPr>
        <p:spPr bwMode="auto">
          <a:xfrm>
            <a:off x="1100556" y="1213042"/>
            <a:ext cx="6940550" cy="83099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r>
              <a:rPr lang="en-US" dirty="0">
                <a:latin typeface="Arial" charset="0"/>
                <a:cs typeface="Arial" charset="0"/>
              </a:rPr>
              <a:t>Define the real problem/need you’re solving, and for whom.</a:t>
            </a:r>
          </a:p>
        </p:txBody>
      </p:sp>
      <p:sp>
        <p:nvSpPr>
          <p:cNvPr id="23" name="TextBox 22"/>
          <p:cNvSpPr txBox="1"/>
          <p:nvPr/>
        </p:nvSpPr>
        <p:spPr>
          <a:xfrm>
            <a:off x="1482725" y="3502899"/>
            <a:ext cx="5832475" cy="1200328"/>
          </a:xfrm>
          <a:prstGeom prst="rect">
            <a:avLst/>
          </a:prstGeom>
          <a:solidFill>
            <a:schemeClr val="bg1">
              <a:alpha val="84000"/>
            </a:schemeClr>
          </a:solidFill>
          <a:ln>
            <a:noFill/>
          </a:ln>
        </p:spPr>
        <p:style>
          <a:lnRef idx="2">
            <a:schemeClr val="accent5"/>
          </a:lnRef>
          <a:fillRef idx="1">
            <a:schemeClr val="lt1"/>
          </a:fillRef>
          <a:effectRef idx="0">
            <a:schemeClr val="accent5"/>
          </a:effectRef>
          <a:fontRef idx="minor">
            <a:schemeClr val="dk1"/>
          </a:fontRef>
        </p:style>
        <p:txBody>
          <a:bodyPr>
            <a:spAutoFit/>
          </a:bodyPr>
          <a:lstStyle/>
          <a:p>
            <a:pPr algn="ctr" fontAlgn="auto">
              <a:spcBef>
                <a:spcPts val="0"/>
              </a:spcBef>
              <a:spcAft>
                <a:spcPts val="0"/>
              </a:spcAft>
              <a:defRPr/>
            </a:pPr>
            <a:r>
              <a:rPr lang="en-US" sz="2400" dirty="0">
                <a:solidFill>
                  <a:srgbClr val="000000"/>
                </a:solidFill>
                <a:latin typeface="Arial"/>
                <a:cs typeface="Arial"/>
              </a:rPr>
              <a:t>Who else is already doing this, and how are they going about it and what are they not getting right or doing wrong?</a:t>
            </a:r>
          </a:p>
        </p:txBody>
      </p:sp>
      <p:sp>
        <p:nvSpPr>
          <p:cNvPr id="25" name="Rectangle 24"/>
          <p:cNvSpPr/>
          <p:nvPr/>
        </p:nvSpPr>
        <p:spPr>
          <a:xfrm>
            <a:off x="0" y="6397625"/>
            <a:ext cx="9153525" cy="503238"/>
          </a:xfrm>
          <a:prstGeom prst="rect">
            <a:avLst/>
          </a:prstGeom>
          <a:solidFill>
            <a:srgbClr val="323232"/>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latin typeface="TradeGothic BoldCondTwenty"/>
              <a:cs typeface="TradeGothic BoldCondTwenty"/>
            </a:endParaRPr>
          </a:p>
        </p:txBody>
      </p:sp>
      <p:sp>
        <p:nvSpPr>
          <p:cNvPr id="10" name="Title 1"/>
          <p:cNvSpPr txBox="1">
            <a:spLocks/>
          </p:cNvSpPr>
          <p:nvPr/>
        </p:nvSpPr>
        <p:spPr>
          <a:xfrm>
            <a:off x="414338" y="2476872"/>
            <a:ext cx="8229600" cy="1143000"/>
          </a:xfrm>
          <a:prstGeom prst="rect">
            <a:avLst/>
          </a:prstGeom>
        </p:spPr>
        <p:txBody>
          <a:bodyPr anchor="ctr">
            <a:normAutofit/>
          </a:bodyPr>
          <a:lstStyle/>
          <a:p>
            <a:pPr algn="ctr" fontAlgn="auto">
              <a:spcAft>
                <a:spcPts val="0"/>
              </a:spcAft>
              <a:defRPr/>
            </a:pPr>
            <a:r>
              <a:rPr lang="en-US" sz="4400" b="1" dirty="0">
                <a:solidFill>
                  <a:srgbClr val="727272"/>
                </a:solidFill>
                <a:latin typeface="Arial"/>
                <a:ea typeface="+mj-ea"/>
                <a:cs typeface="Arial"/>
              </a:rPr>
              <a:t>Current Solutions</a:t>
            </a:r>
          </a:p>
        </p:txBody>
      </p:sp>
      <p:pic>
        <p:nvPicPr>
          <p:cNvPr id="8" name="Picture 7" descr="ph 3d logo white copy.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24850" y="6397625"/>
            <a:ext cx="723900" cy="476032"/>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p:txBody>
          <a:bodyPr/>
          <a:lstStyle/>
          <a:p>
            <a:pPr eaLnBrk="1" hangingPunct="1"/>
            <a:r>
              <a:rPr lang="en-US" b="1" dirty="0">
                <a:solidFill>
                  <a:srgbClr val="727272"/>
                </a:solidFill>
                <a:latin typeface="Arial" charset="0"/>
                <a:cs typeface="Arial" charset="0"/>
              </a:rPr>
              <a:t>Solution</a:t>
            </a:r>
          </a:p>
        </p:txBody>
      </p:sp>
      <p:sp>
        <p:nvSpPr>
          <p:cNvPr id="25" name="Rectangle 24"/>
          <p:cNvSpPr/>
          <p:nvPr/>
        </p:nvSpPr>
        <p:spPr>
          <a:xfrm>
            <a:off x="0" y="6397625"/>
            <a:ext cx="9153525" cy="503238"/>
          </a:xfrm>
          <a:prstGeom prst="rect">
            <a:avLst/>
          </a:prstGeom>
          <a:solidFill>
            <a:srgbClr val="323232"/>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1748" name="TextBox 8"/>
          <p:cNvSpPr txBox="1">
            <a:spLocks noChangeArrowheads="1"/>
          </p:cNvSpPr>
          <p:nvPr/>
        </p:nvSpPr>
        <p:spPr bwMode="auto">
          <a:xfrm>
            <a:off x="1162002" y="1296960"/>
            <a:ext cx="6877422" cy="415498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r>
              <a:rPr lang="en-US" b="1" dirty="0">
                <a:latin typeface="TradeGothic" charset="0"/>
                <a:cs typeface="TradeGothic" charset="0"/>
              </a:rPr>
              <a:t>Describe Product or Service</a:t>
            </a:r>
          </a:p>
          <a:p>
            <a:pPr eaLnBrk="1" hangingPunct="1"/>
            <a:endParaRPr lang="en-US" b="1" dirty="0">
              <a:latin typeface="TradeGothic" charset="0"/>
              <a:cs typeface="TradeGothic" charset="0"/>
            </a:endParaRPr>
          </a:p>
          <a:p>
            <a:pPr eaLnBrk="1" hangingPunct="1"/>
            <a:r>
              <a:rPr lang="en-US" b="1" dirty="0">
                <a:latin typeface="TradeGothic" charset="0"/>
                <a:cs typeface="TradeGothic" charset="0"/>
              </a:rPr>
              <a:t>List Team &amp; Key Stakeholders (including Investors, Advisors)</a:t>
            </a:r>
          </a:p>
          <a:p>
            <a:pPr eaLnBrk="1" hangingPunct="1"/>
            <a:endParaRPr lang="en-US" b="1" dirty="0">
              <a:latin typeface="TradeGothic" charset="0"/>
              <a:cs typeface="TradeGothic" charset="0"/>
            </a:endParaRPr>
          </a:p>
          <a:p>
            <a:pPr eaLnBrk="1" hangingPunct="1"/>
            <a:r>
              <a:rPr lang="en-US" dirty="0">
                <a:latin typeface="Arial" charset="0"/>
                <a:cs typeface="Arial" charset="0"/>
              </a:rPr>
              <a:t>Tell the story of your customer and how customers use/value your product or service</a:t>
            </a:r>
          </a:p>
          <a:p>
            <a:pPr eaLnBrk="1" hangingPunct="1"/>
            <a:endParaRPr lang="en-US" dirty="0">
              <a:latin typeface="Arial" charset="0"/>
              <a:cs typeface="Arial" charset="0"/>
            </a:endParaRPr>
          </a:p>
          <a:p>
            <a:pPr eaLnBrk="1" hangingPunct="1"/>
            <a:r>
              <a:rPr lang="en-US" dirty="0">
                <a:latin typeface="Arial" charset="0"/>
                <a:cs typeface="Arial" charset="0"/>
              </a:rPr>
              <a:t>Images and visuals are better than lots of text: show don’t tell—demos, animations, prototypes, testimonials</a:t>
            </a:r>
          </a:p>
        </p:txBody>
      </p:sp>
      <p:pic>
        <p:nvPicPr>
          <p:cNvPr id="6" name="Picture 5" descr="ph 3d logo white copy.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24850" y="6397625"/>
            <a:ext cx="723900" cy="476032"/>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Title 1"/>
          <p:cNvSpPr>
            <a:spLocks noGrp="1"/>
          </p:cNvSpPr>
          <p:nvPr>
            <p:ph type="title"/>
          </p:nvPr>
        </p:nvSpPr>
        <p:spPr/>
        <p:txBody>
          <a:bodyPr/>
          <a:lstStyle/>
          <a:p>
            <a:pPr eaLnBrk="1" hangingPunct="1"/>
            <a:r>
              <a:rPr lang="en-US" b="1" dirty="0">
                <a:solidFill>
                  <a:srgbClr val="727272"/>
                </a:solidFill>
                <a:latin typeface="Arial" charset="0"/>
                <a:cs typeface="Arial" charset="0"/>
              </a:rPr>
              <a:t>Consumer / Market</a:t>
            </a:r>
          </a:p>
        </p:txBody>
      </p:sp>
      <p:sp>
        <p:nvSpPr>
          <p:cNvPr id="11" name="Rectangle 10"/>
          <p:cNvSpPr/>
          <p:nvPr/>
        </p:nvSpPr>
        <p:spPr>
          <a:xfrm>
            <a:off x="0" y="6397625"/>
            <a:ext cx="9153525" cy="503238"/>
          </a:xfrm>
          <a:prstGeom prst="rect">
            <a:avLst/>
          </a:prstGeom>
          <a:solidFill>
            <a:srgbClr val="323232"/>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latin typeface="TradeGothic BoldCondTwenty"/>
              <a:cs typeface="TradeGothic BoldCondTwenty"/>
            </a:endParaRPr>
          </a:p>
        </p:txBody>
      </p:sp>
      <p:sp>
        <p:nvSpPr>
          <p:cNvPr id="27652" name="TextBox 8"/>
          <p:cNvSpPr txBox="1">
            <a:spLocks noChangeArrowheads="1"/>
          </p:cNvSpPr>
          <p:nvPr/>
        </p:nvSpPr>
        <p:spPr bwMode="auto">
          <a:xfrm>
            <a:off x="1485685" y="1603699"/>
            <a:ext cx="6213475" cy="378565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r>
              <a:rPr lang="en-US" dirty="0">
                <a:latin typeface="Arial" charset="0"/>
                <a:cs typeface="Arial" charset="0"/>
              </a:rPr>
              <a:t>Define Your Market: What business/space you are in</a:t>
            </a:r>
          </a:p>
          <a:p>
            <a:pPr eaLnBrk="1" hangingPunct="1"/>
            <a:endParaRPr lang="en-US" dirty="0">
              <a:latin typeface="Arial" charset="0"/>
              <a:cs typeface="Arial" charset="0"/>
            </a:endParaRPr>
          </a:p>
          <a:p>
            <a:pPr eaLnBrk="1" hangingPunct="1"/>
            <a:r>
              <a:rPr lang="en-US" dirty="0">
                <a:latin typeface="Arial" charset="0"/>
                <a:cs typeface="Arial" charset="0"/>
              </a:rPr>
              <a:t>Total Market Size: Dollar Size, Your Place/Niche</a:t>
            </a:r>
          </a:p>
          <a:p>
            <a:pPr eaLnBrk="1" hangingPunct="1"/>
            <a:endParaRPr lang="en-US" dirty="0">
              <a:latin typeface="Arial" charset="0"/>
              <a:cs typeface="Arial" charset="0"/>
            </a:endParaRPr>
          </a:p>
          <a:p>
            <a:pPr eaLnBrk="1" hangingPunct="1"/>
            <a:r>
              <a:rPr lang="en-US" dirty="0">
                <a:latin typeface="Arial" charset="0"/>
                <a:cs typeface="Arial" charset="0"/>
              </a:rPr>
              <a:t>Customers: Clearly define exactly who you serve</a:t>
            </a:r>
          </a:p>
          <a:p>
            <a:pPr eaLnBrk="1" hangingPunct="1"/>
            <a:endParaRPr lang="en-US" dirty="0">
              <a:latin typeface="Arial" charset="0"/>
              <a:cs typeface="Arial" charset="0"/>
            </a:endParaRPr>
          </a:p>
          <a:p>
            <a:pPr eaLnBrk="1" hangingPunct="1"/>
            <a:r>
              <a:rPr lang="en-US" dirty="0">
                <a:latin typeface="Arial" charset="0"/>
                <a:cs typeface="Arial" charset="0"/>
              </a:rPr>
              <a:t>Macro Trends &amp; Insights</a:t>
            </a:r>
          </a:p>
        </p:txBody>
      </p:sp>
      <p:pic>
        <p:nvPicPr>
          <p:cNvPr id="6" name="Picture 5" descr="ph 3d logo white copy.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24850" y="6397625"/>
            <a:ext cx="723900" cy="476032"/>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Title 1"/>
          <p:cNvSpPr>
            <a:spLocks noGrp="1"/>
          </p:cNvSpPr>
          <p:nvPr>
            <p:ph type="title"/>
          </p:nvPr>
        </p:nvSpPr>
        <p:spPr/>
        <p:txBody>
          <a:bodyPr/>
          <a:lstStyle/>
          <a:p>
            <a:pPr eaLnBrk="1" hangingPunct="1"/>
            <a:r>
              <a:rPr lang="en-US" b="1" dirty="0">
                <a:solidFill>
                  <a:srgbClr val="727272"/>
                </a:solidFill>
                <a:latin typeface="Arial" charset="0"/>
                <a:cs typeface="Arial" charset="0"/>
              </a:rPr>
              <a:t>Competition</a:t>
            </a:r>
          </a:p>
        </p:txBody>
      </p:sp>
      <p:sp>
        <p:nvSpPr>
          <p:cNvPr id="11" name="Rectangle 10"/>
          <p:cNvSpPr/>
          <p:nvPr/>
        </p:nvSpPr>
        <p:spPr>
          <a:xfrm>
            <a:off x="0" y="6397625"/>
            <a:ext cx="9153525" cy="503238"/>
          </a:xfrm>
          <a:prstGeom prst="rect">
            <a:avLst/>
          </a:prstGeom>
          <a:solidFill>
            <a:srgbClr val="323232"/>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latin typeface="TradeGothic BoldCondTwenty"/>
              <a:cs typeface="TradeGothic BoldCondTwenty"/>
            </a:endParaRPr>
          </a:p>
        </p:txBody>
      </p:sp>
      <p:sp>
        <p:nvSpPr>
          <p:cNvPr id="41988" name="TextBox 8"/>
          <p:cNvSpPr txBox="1">
            <a:spLocks noChangeArrowheads="1"/>
          </p:cNvSpPr>
          <p:nvPr/>
        </p:nvSpPr>
        <p:spPr bwMode="auto">
          <a:xfrm>
            <a:off x="1042416" y="1473732"/>
            <a:ext cx="7050024" cy="378565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r>
              <a:rPr lang="en-US" sz="2000" dirty="0">
                <a:latin typeface="Arial" charset="0"/>
                <a:cs typeface="Arial" charset="0"/>
              </a:rPr>
              <a:t>Where do you exist in the larger overall Market Space?</a:t>
            </a:r>
          </a:p>
          <a:p>
            <a:pPr eaLnBrk="1" hangingPunct="1"/>
            <a:endParaRPr lang="en-US" sz="2000" dirty="0">
              <a:latin typeface="Arial" charset="0"/>
              <a:cs typeface="Arial" charset="0"/>
            </a:endParaRPr>
          </a:p>
          <a:p>
            <a:pPr eaLnBrk="1" hangingPunct="1"/>
            <a:r>
              <a:rPr lang="en-US" sz="2000" dirty="0">
                <a:latin typeface="Arial" charset="0"/>
                <a:cs typeface="Arial" charset="0"/>
              </a:rPr>
              <a:t>What are your Advantages?</a:t>
            </a:r>
          </a:p>
          <a:p>
            <a:pPr eaLnBrk="1" hangingPunct="1"/>
            <a:endParaRPr lang="en-US" sz="2000" dirty="0">
              <a:latin typeface="Arial" charset="0"/>
              <a:cs typeface="Arial" charset="0"/>
            </a:endParaRPr>
          </a:p>
          <a:p>
            <a:pPr eaLnBrk="1" hangingPunct="1"/>
            <a:r>
              <a:rPr lang="en-US" sz="2000" dirty="0">
                <a:latin typeface="Arial" charset="0"/>
                <a:cs typeface="Arial" charset="0"/>
              </a:rPr>
              <a:t>How is your place in the market unique to you, and the right one for your company growth and customers?</a:t>
            </a:r>
          </a:p>
          <a:p>
            <a:pPr eaLnBrk="1" hangingPunct="1"/>
            <a:endParaRPr lang="en-US" sz="2000" dirty="0">
              <a:latin typeface="Arial" charset="0"/>
              <a:cs typeface="Arial" charset="0"/>
            </a:endParaRPr>
          </a:p>
          <a:p>
            <a:pPr eaLnBrk="1" hangingPunct="1"/>
            <a:r>
              <a:rPr lang="en-US" sz="2000" dirty="0">
                <a:latin typeface="Arial" charset="0"/>
                <a:cs typeface="Arial" charset="0"/>
              </a:rPr>
              <a:t>Who are the competitors, why have they succeeded, how did others fail, and how do you truly differentiate from them?</a:t>
            </a:r>
          </a:p>
          <a:p>
            <a:pPr eaLnBrk="1" hangingPunct="1"/>
            <a:endParaRPr lang="en-US" sz="2000" dirty="0">
              <a:latin typeface="Arial" charset="0"/>
              <a:cs typeface="Arial" charset="0"/>
            </a:endParaRPr>
          </a:p>
          <a:p>
            <a:pPr eaLnBrk="1" hangingPunct="1"/>
            <a:r>
              <a:rPr lang="en-US" sz="2000" dirty="0">
                <a:latin typeface="Arial" charset="0"/>
                <a:cs typeface="Arial" charset="0"/>
              </a:rPr>
              <a:t>Supporting media, testimonials, recommendations, letters of interest, purchase orders…any validations are good here</a:t>
            </a:r>
          </a:p>
        </p:txBody>
      </p:sp>
      <p:pic>
        <p:nvPicPr>
          <p:cNvPr id="6" name="Picture 5" descr="ph 3d logo white copy.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24850" y="6397625"/>
            <a:ext cx="723900" cy="476032"/>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Title 1"/>
          <p:cNvSpPr>
            <a:spLocks noGrp="1"/>
          </p:cNvSpPr>
          <p:nvPr>
            <p:ph type="title"/>
          </p:nvPr>
        </p:nvSpPr>
        <p:spPr/>
        <p:txBody>
          <a:bodyPr/>
          <a:lstStyle/>
          <a:p>
            <a:pPr eaLnBrk="1" hangingPunct="1"/>
            <a:r>
              <a:rPr lang="en-US" b="1" dirty="0">
                <a:solidFill>
                  <a:srgbClr val="727272"/>
                </a:solidFill>
                <a:latin typeface="Arial" charset="0"/>
                <a:cs typeface="Arial" charset="0"/>
              </a:rPr>
              <a:t>Economic Model</a:t>
            </a:r>
          </a:p>
        </p:txBody>
      </p:sp>
      <p:sp>
        <p:nvSpPr>
          <p:cNvPr id="11" name="Rectangle 10"/>
          <p:cNvSpPr/>
          <p:nvPr/>
        </p:nvSpPr>
        <p:spPr>
          <a:xfrm>
            <a:off x="0" y="6397625"/>
            <a:ext cx="9153525" cy="503238"/>
          </a:xfrm>
          <a:prstGeom prst="rect">
            <a:avLst/>
          </a:prstGeom>
          <a:solidFill>
            <a:srgbClr val="323232"/>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3796" name="TextBox 8"/>
          <p:cNvSpPr txBox="1">
            <a:spLocks noChangeArrowheads="1"/>
          </p:cNvSpPr>
          <p:nvPr/>
        </p:nvSpPr>
        <p:spPr bwMode="auto">
          <a:xfrm>
            <a:off x="841637" y="1250340"/>
            <a:ext cx="7483213" cy="415498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r>
              <a:rPr lang="en-US" dirty="0">
                <a:latin typeface="Arial" charset="0"/>
                <a:cs typeface="Arial" charset="0"/>
              </a:rPr>
              <a:t>Who is your primary customer &amp; how do you make money</a:t>
            </a:r>
          </a:p>
          <a:p>
            <a:pPr eaLnBrk="1" hangingPunct="1"/>
            <a:endParaRPr lang="en-US" dirty="0">
              <a:latin typeface="Arial" charset="0"/>
              <a:cs typeface="Arial" charset="0"/>
            </a:endParaRPr>
          </a:p>
          <a:p>
            <a:pPr eaLnBrk="1" hangingPunct="1"/>
            <a:r>
              <a:rPr lang="en-US" dirty="0">
                <a:latin typeface="Arial" charset="0"/>
                <a:cs typeface="Arial" charset="0"/>
              </a:rPr>
              <a:t>What is the pricing / model: wholesale, retail, license?</a:t>
            </a:r>
          </a:p>
          <a:p>
            <a:pPr eaLnBrk="1" hangingPunct="1"/>
            <a:endParaRPr lang="en-US" dirty="0">
              <a:latin typeface="Arial" charset="0"/>
              <a:cs typeface="Arial" charset="0"/>
            </a:endParaRPr>
          </a:p>
          <a:p>
            <a:pPr eaLnBrk="1" hangingPunct="1"/>
            <a:r>
              <a:rPr lang="en-US" dirty="0">
                <a:latin typeface="Arial" charset="0"/>
                <a:cs typeface="Arial" charset="0"/>
              </a:rPr>
              <a:t>Revenue and # of customers to date</a:t>
            </a:r>
          </a:p>
          <a:p>
            <a:pPr eaLnBrk="1" hangingPunct="1"/>
            <a:endParaRPr lang="en-US" dirty="0">
              <a:latin typeface="Arial" charset="0"/>
              <a:cs typeface="Arial" charset="0"/>
            </a:endParaRPr>
          </a:p>
          <a:p>
            <a:pPr eaLnBrk="1" hangingPunct="1"/>
            <a:r>
              <a:rPr lang="en-US" dirty="0">
                <a:latin typeface="Arial" charset="0"/>
                <a:cs typeface="Arial" charset="0"/>
              </a:rPr>
              <a:t>Show basic math on revenues and conversion rates</a:t>
            </a:r>
          </a:p>
          <a:p>
            <a:pPr eaLnBrk="1" hangingPunct="1"/>
            <a:endParaRPr lang="en-US" dirty="0">
              <a:latin typeface="Arial" charset="0"/>
              <a:cs typeface="Arial" charset="0"/>
            </a:endParaRPr>
          </a:p>
          <a:p>
            <a:pPr eaLnBrk="1" hangingPunct="1"/>
            <a:r>
              <a:rPr lang="en-US" dirty="0">
                <a:latin typeface="Arial" charset="0"/>
                <a:cs typeface="Arial" charset="0"/>
              </a:rPr>
              <a:t>Lifetime value of an average Customer (How many months, how many dollars?)</a:t>
            </a:r>
          </a:p>
        </p:txBody>
      </p:sp>
      <p:pic>
        <p:nvPicPr>
          <p:cNvPr id="6" name="Picture 5" descr="ph 3d logo white copy.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24850" y="6397625"/>
            <a:ext cx="723900" cy="476032"/>
          </a:xfrm>
          <a:prstGeom prst="rect">
            <a:avLst/>
          </a:prstGeom>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7570</TotalTime>
  <Words>1173</Words>
  <Application>Microsoft Macintosh PowerPoint</Application>
  <PresentationFormat>On-screen Show (4:3)</PresentationFormat>
  <Paragraphs>144</Paragraphs>
  <Slides>15</Slides>
  <Notes>15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ＭＳ Ｐゴシック</vt:lpstr>
      <vt:lpstr>Arial</vt:lpstr>
      <vt:lpstr>Calibri</vt:lpstr>
      <vt:lpstr>TradeGothic</vt:lpstr>
      <vt:lpstr>TradeGothic BoldCondTwenty</vt:lpstr>
      <vt:lpstr>Office Theme</vt:lpstr>
      <vt:lpstr>This Pitch Deck Is For…</vt:lpstr>
      <vt:lpstr>Common Deck Mistakes</vt:lpstr>
      <vt:lpstr>Investor Pitch Deck Outline</vt:lpstr>
      <vt:lpstr>Title Slide</vt:lpstr>
      <vt:lpstr>The Problem</vt:lpstr>
      <vt:lpstr>Solution</vt:lpstr>
      <vt:lpstr>Consumer / Market</vt:lpstr>
      <vt:lpstr>Competition</vt:lpstr>
      <vt:lpstr>Economic Model</vt:lpstr>
      <vt:lpstr>Investment</vt:lpstr>
      <vt:lpstr>Other slides</vt:lpstr>
      <vt:lpstr>Traction</vt:lpstr>
      <vt:lpstr>Marketing &amp; Growth Strategy</vt:lpstr>
      <vt:lpstr>Team</vt:lpstr>
      <vt:lpstr>Financials</vt:lpstr>
    </vt:vector>
  </TitlesOfParts>
  <Manager/>
  <Company>Phabriq Development</Company>
  <LinksUpToDate>false</LinksUpToDate>
  <SharedDoc>false</SharedDoc>
  <HyperlinkBase/>
  <HyperlinksChanged>false</HyperlinksChanged>
  <AppVersion>16.0013</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Investor Pitch Deck Template</dc:title>
  <dc:subject/>
  <dc:creator>Scott McIntyre</dc:creator>
  <cp:keywords/>
  <dc:description/>
  <cp:lastModifiedBy>Scott Mcintyre</cp:lastModifiedBy>
  <cp:revision>121</cp:revision>
  <dcterms:created xsi:type="dcterms:W3CDTF">2013-12-12T18:46:50Z</dcterms:created>
  <dcterms:modified xsi:type="dcterms:W3CDTF">2018-05-23T21:10:01Z</dcterms:modified>
  <cp:category/>
</cp:coreProperties>
</file>